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48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x="18288000" cy="10287000"/>
  <p:notesSz cx="6858000" cy="9144000"/>
  <p:embeddedFontLst>
    <p:embeddedFont>
      <p:font typeface="Stinger Fit Bold" charset="1" panose="00000800000000000000"/>
      <p:regular r:id="rId43"/>
    </p:embeddedFont>
    <p:embeddedFont>
      <p:font typeface="Stinger Fit" charset="1" panose="00000500000000000000"/>
      <p:regular r:id="rId44"/>
    </p:embeddedFont>
    <p:embeddedFont>
      <p:font typeface="Atkinson Hyperlegible" charset="1" panose="00000000000000000000"/>
      <p:regular r:id="rId45"/>
    </p:embeddedFont>
    <p:embeddedFont>
      <p:font typeface="Atkinson Hyperlegible Bold" charset="1" panose="00000000000000000000"/>
      <p:regular r:id="rId46"/>
    </p:embeddedFont>
    <p:embeddedFont>
      <p:font typeface="Poppins Bold" charset="1" panose="00000800000000000000"/>
      <p:regular r:id="rId47"/>
    </p:embeddedFont>
    <p:embeddedFont>
      <p:font typeface="Work Sans Bold" charset="1" panose="00000000000000000000"/>
      <p:regular r:id="rId51"/>
    </p:embeddedFont>
    <p:embeddedFont>
      <p:font typeface="Work Sans" charset="1" panose="00000000000000000000"/>
      <p:regular r:id="rId52"/>
    </p:embeddedFont>
    <p:embeddedFont>
      <p:font typeface="Stinger Fit Italics" charset="1" panose="00000500000000000000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notesMasters/notesMaster1.xml" Type="http://schemas.openxmlformats.org/officeDocument/2006/relationships/notesMaster"/><Relationship Id="rId49" Target="theme/theme2.xml" Type="http://schemas.openxmlformats.org/officeDocument/2006/relationships/theme"/><Relationship Id="rId5" Target="tableStyles.xml" Type="http://schemas.openxmlformats.org/officeDocument/2006/relationships/tableStyles"/><Relationship Id="rId50" Target="notesSlides/notesSlide1.xml" Type="http://schemas.openxmlformats.org/officeDocument/2006/relationships/notesSlide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notesSlides/notesSlide2.xml" Type="http://schemas.openxmlformats.org/officeDocument/2006/relationships/notesSlide"/><Relationship Id="rId54" Target="notesSlides/notesSlide3.xml" Type="http://schemas.openxmlformats.org/officeDocument/2006/relationships/notesSlide"/><Relationship Id="rId55" Target="notesSlides/notesSlide4.xml" Type="http://schemas.openxmlformats.org/officeDocument/2006/relationships/notesSlide"/><Relationship Id="rId56" Target="notesSlides/notesSlide5.xml" Type="http://schemas.openxmlformats.org/officeDocument/2006/relationships/notesSlide"/><Relationship Id="rId57" Target="notesSlides/notesSlide6.xml" Type="http://schemas.openxmlformats.org/officeDocument/2006/relationships/notesSlide"/><Relationship Id="rId58" Target="notesSlides/notesSlide7.xml" Type="http://schemas.openxmlformats.org/officeDocument/2006/relationships/notesSlide"/><Relationship Id="rId59" Target="notesSlides/notesSlide8.xml" Type="http://schemas.openxmlformats.org/officeDocument/2006/relationships/notesSlide"/><Relationship Id="rId6" Target="slides/slide1.xml" Type="http://schemas.openxmlformats.org/officeDocument/2006/relationships/slide"/><Relationship Id="rId60" Target="notesSlides/notesSlide9.xml" Type="http://schemas.openxmlformats.org/officeDocument/2006/relationships/notesSlide"/><Relationship Id="rId61" Target="fonts/font61.fntdata" Type="http://schemas.openxmlformats.org/officeDocument/2006/relationships/font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4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8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1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2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fix-your-face slide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"What do you think your supervisor is measured on? Think about their performance reviews, what keeps them up at night, what they talk about most in meetings."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GUIDING QUESTIONS FOR DISCUSSION:</a:t>
            </a:r>
          </a:p>
          <a:p>
            <a:r>
              <a:rPr lang="en-US"/>
              <a:t>- How might knowing these drivers change how you communicate?</a:t>
            </a:r>
          </a:p>
          <a:p>
            <a:r>
              <a:rPr lang="en-US"/>
              <a:t/>
            </a:r>
          </a:p>
          <a:p>
            <a:r>
              <a:rPr lang="en-US"/>
              <a:t>- What opportunities do you see for alignment?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"What do you think your supervisor is measured on? Think about their performance reviews, what keeps them up at night, what they talk about most in meetings."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GUIDING QUESTIONS FOR DISCUSSION:</a:t>
            </a:r>
          </a:p>
          <a:p>
            <a:r>
              <a:rPr lang="en-US"/>
              <a:t>- How might knowing these drivers change how you communicate?</a:t>
            </a:r>
          </a:p>
          <a:p>
            <a:r>
              <a:rPr lang="en-US"/>
              <a:t/>
            </a:r>
          </a:p>
          <a:p>
            <a:r>
              <a:rPr lang="en-US"/>
              <a:t>- What opportunities do you see for alignment?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"What do you think your supervisor is measured on? Think about their performance reviews, what keeps them up at night, what they talk about most in meetings."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GUIDING QUESTIONS FOR DISCUSSION:</a:t>
            </a:r>
          </a:p>
          <a:p>
            <a:r>
              <a:rPr lang="en-US"/>
              <a:t>- How might knowing these drivers change how you communicate?</a:t>
            </a:r>
          </a:p>
          <a:p>
            <a:r>
              <a:rPr lang="en-US"/>
              <a:t/>
            </a:r>
          </a:p>
          <a:p>
            <a:r>
              <a:rPr lang="en-US"/>
              <a:t>- What opportunities do you see for alignment?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"What do you think your supervisor is measured on? Think about their performance reviews, what keeps them up at night, what they talk about most in meetings."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GUIDING QUESTIONS FOR DISCUSSION:</a:t>
            </a:r>
          </a:p>
          <a:p>
            <a:r>
              <a:rPr lang="en-US"/>
              <a:t>- How might knowing these drivers change how you communicate?</a:t>
            </a:r>
          </a:p>
          <a:p>
            <a:r>
              <a:rPr lang="en-US"/>
              <a:t/>
            </a:r>
          </a:p>
          <a:p>
            <a:r>
              <a:rPr lang="en-US"/>
              <a:t>- What opportunities do you see for alignment?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Don’t dodge the grunt work, yet protect your schedule.</a:t>
            </a:r>
          </a:p>
          <a:p>
            <a:r>
              <a:rPr lang="en-US"/>
              <a:t/>
            </a:r>
          </a:p>
          <a:p>
            <a:r>
              <a:rPr lang="en-US"/>
              <a:t>“I can do that. What would you like me to give up for it?” The key to making that argument is that you be perceived as already fully booked.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"What do you think your supervisor is measured on? Think about their performance reviews, what keeps them up at night, what they talk about most in meetings."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GUIDING QUESTIONS FOR DISCUSSION:</a:t>
            </a:r>
          </a:p>
          <a:p>
            <a:r>
              <a:rPr lang="en-US"/>
              <a:t>- How might knowing these drivers change how you communicate?</a:t>
            </a:r>
          </a:p>
          <a:p>
            <a:r>
              <a:rPr lang="en-US"/>
              <a:t/>
            </a:r>
          </a:p>
          <a:p>
            <a:r>
              <a:rPr lang="en-US"/>
              <a:t>- What opportunities do you see for alignment?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37.png" Type="http://schemas.openxmlformats.org/officeDocument/2006/relationships/image"/><Relationship Id="rId7" Target="../media/image38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41.png" Type="http://schemas.openxmlformats.org/officeDocument/2006/relationships/image"/><Relationship Id="rId4" Target="../media/image42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Relationship Id="rId3" Target="../media/image44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8.jpeg" Type="http://schemas.openxmlformats.org/officeDocument/2006/relationships/image"/><Relationship Id="rId4" Target="../media/image9.jpeg" Type="http://schemas.openxmlformats.org/officeDocument/2006/relationships/image"/><Relationship Id="rId5" Target="../media/image10.jpeg" Type="http://schemas.openxmlformats.org/officeDocument/2006/relationships/image"/><Relationship Id="rId6" Target="../media/image11.png" Type="http://schemas.openxmlformats.org/officeDocument/2006/relationships/image"/><Relationship Id="rId7" Target="../media/image12.png" Type="http://schemas.openxmlformats.org/officeDocument/2006/relationships/image"/><Relationship Id="rId8" Target="../media/image13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png" Type="http://schemas.openxmlformats.org/officeDocument/2006/relationships/image"/><Relationship Id="rId3" Target="../media/image46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Relationship Id="rId3" Target="../media/image48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png" Type="http://schemas.openxmlformats.org/officeDocument/2006/relationships/image"/><Relationship Id="rId3" Target="../media/image50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Relationship Id="rId3" Target="../media/image52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VAGOOwWoDCw.mp4" Type="http://schemas.openxmlformats.org/officeDocument/2006/relationships/video"/><Relationship Id="rId4" Target="../media/VAGOOwWoDCw.mp4" Type="http://schemas.microsoft.com/office/2007/relationships/media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png" Type="http://schemas.openxmlformats.org/officeDocument/2006/relationships/image"/><Relationship Id="rId3" Target="../media/image46.sv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media/image54.png" Type="http://schemas.openxmlformats.org/officeDocument/2006/relationships/image"/><Relationship Id="rId4" Target="../media/image55.png" Type="http://schemas.openxmlformats.org/officeDocument/2006/relationships/image"/><Relationship Id="rId5" Target="../media/image56.sv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png" Type="http://schemas.openxmlformats.org/officeDocument/2006/relationships/image"/><Relationship Id="rId3" Target="../media/image58.sv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VAG5KDLx1vo.mp4" Type="http://schemas.openxmlformats.org/officeDocument/2006/relationships/video"/><Relationship Id="rId4" Target="../media/VAG5KDLx1vo.mp4" Type="http://schemas.microsoft.com/office/2007/relationships/media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VAGOO2XDAnI.mp4" Type="http://schemas.openxmlformats.org/officeDocument/2006/relationships/video"/><Relationship Id="rId4" Target="../media/VAGOO2XDAnI.mp4" Type="http://schemas.microsoft.com/office/2007/relationships/media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VAGOCiotKLY.mp4" Type="http://schemas.openxmlformats.org/officeDocument/2006/relationships/video"/><Relationship Id="rId11" Target="../media/VAGOCiotKLY.mp4" Type="http://schemas.microsoft.com/office/2007/relationships/media"/><Relationship Id="rId12" Target="../media/image21.jpeg" Type="http://schemas.openxmlformats.org/officeDocument/2006/relationships/image"/><Relationship Id="rId13" Target="../media/VAGOCs7Te5I.mp4" Type="http://schemas.openxmlformats.org/officeDocument/2006/relationships/video"/><Relationship Id="rId14" Target="../media/VAGOCs7Te5I.mp4" Type="http://schemas.microsoft.com/office/2007/relationships/media"/><Relationship Id="rId15" Target="../media/image22.jpeg" Type="http://schemas.openxmlformats.org/officeDocument/2006/relationships/image"/><Relationship Id="rId16" Target="../media/VAGOCogZvHU.mp4" Type="http://schemas.openxmlformats.org/officeDocument/2006/relationships/video"/><Relationship Id="rId17" Target="../media/VAGOCogZvHU.mp4" Type="http://schemas.microsoft.com/office/2007/relationships/media"/><Relationship Id="rId18" Target="../media/image23.jpeg" Type="http://schemas.openxmlformats.org/officeDocument/2006/relationships/image"/><Relationship Id="rId19" Target="../media/VAGOCoVw75A.mp4" Type="http://schemas.openxmlformats.org/officeDocument/2006/relationships/video"/><Relationship Id="rId2" Target="../notesSlides/notesSlide1.xml" Type="http://schemas.openxmlformats.org/officeDocument/2006/relationships/notesSlide"/><Relationship Id="rId20" Target="../media/VAGOCoVw75A.mp4" Type="http://schemas.microsoft.com/office/2007/relationships/media"/><Relationship Id="rId21" Target="../media/image24.jpeg" Type="http://schemas.openxmlformats.org/officeDocument/2006/relationships/image"/><Relationship Id="rId22" Target="../media/VAGOCnH9FR8.mp4" Type="http://schemas.openxmlformats.org/officeDocument/2006/relationships/video"/><Relationship Id="rId23" Target="../media/VAGOCnH9FR8.mp4" Type="http://schemas.microsoft.com/office/2007/relationships/media"/><Relationship Id="rId24" Target="../media/image25.jpeg" Type="http://schemas.openxmlformats.org/officeDocument/2006/relationships/image"/><Relationship Id="rId25" Target="../media/VAGOCuN-HWQ.mp4" Type="http://schemas.openxmlformats.org/officeDocument/2006/relationships/video"/><Relationship Id="rId26" Target="../media/VAGOCuN-HWQ.mp4" Type="http://schemas.microsoft.com/office/2007/relationships/media"/><Relationship Id="rId27" Target="../media/image26.jpeg" Type="http://schemas.openxmlformats.org/officeDocument/2006/relationships/image"/><Relationship Id="rId28" Target="../media/VAGOCpheOD4.mp4" Type="http://schemas.openxmlformats.org/officeDocument/2006/relationships/video"/><Relationship Id="rId29" Target="../media/VAGOCpheOD4.mp4" Type="http://schemas.microsoft.com/office/2007/relationships/media"/><Relationship Id="rId3" Target="../media/image18.jpeg" Type="http://schemas.openxmlformats.org/officeDocument/2006/relationships/image"/><Relationship Id="rId30" Target="../media/image27.jpeg" Type="http://schemas.openxmlformats.org/officeDocument/2006/relationships/image"/><Relationship Id="rId31" Target="../media/VAGdmU3ph3k.mp4" Type="http://schemas.openxmlformats.org/officeDocument/2006/relationships/video"/><Relationship Id="rId32" Target="../media/VAGdmU3ph3k.mp4" Type="http://schemas.microsoft.com/office/2007/relationships/media"/><Relationship Id="rId33" Target="../media/image28.jpeg" Type="http://schemas.openxmlformats.org/officeDocument/2006/relationships/image"/><Relationship Id="rId34" Target="../media/VAGOCg1tMuA.mp4" Type="http://schemas.openxmlformats.org/officeDocument/2006/relationships/video"/><Relationship Id="rId35" Target="../media/VAGOCg1tMuA.mp4" Type="http://schemas.microsoft.com/office/2007/relationships/media"/><Relationship Id="rId36" Target="../media/image29.jpeg" Type="http://schemas.openxmlformats.org/officeDocument/2006/relationships/image"/><Relationship Id="rId37" Target="../media/VAGOCp92WHk.mp4" Type="http://schemas.openxmlformats.org/officeDocument/2006/relationships/video"/><Relationship Id="rId38" Target="../media/VAGOCp92WHk.mp4" Type="http://schemas.microsoft.com/office/2007/relationships/media"/><Relationship Id="rId39" Target="../media/image30.jpeg" Type="http://schemas.openxmlformats.org/officeDocument/2006/relationships/image"/><Relationship Id="rId4" Target="../media/VAGOCuggjCU.mp4" Type="http://schemas.openxmlformats.org/officeDocument/2006/relationships/video"/><Relationship Id="rId40" Target="../media/VAG2_sj5WYs.mp4" Type="http://schemas.openxmlformats.org/officeDocument/2006/relationships/video"/><Relationship Id="rId41" Target="../media/VAG2_sj5WYs.mp4" Type="http://schemas.microsoft.com/office/2007/relationships/media"/><Relationship Id="rId42" Target="../media/image31.jpeg" Type="http://schemas.openxmlformats.org/officeDocument/2006/relationships/image"/><Relationship Id="rId43" Target="../media/VAGOCo1EgwU.mp4" Type="http://schemas.openxmlformats.org/officeDocument/2006/relationships/video"/><Relationship Id="rId44" Target="../media/VAGOCo1EgwU.mp4" Type="http://schemas.microsoft.com/office/2007/relationships/media"/><Relationship Id="rId45" Target="../media/image32.jpeg" Type="http://schemas.openxmlformats.org/officeDocument/2006/relationships/image"/><Relationship Id="rId46" Target="../media/VAG2_m0C-uY.mp4" Type="http://schemas.openxmlformats.org/officeDocument/2006/relationships/video"/><Relationship Id="rId47" Target="../media/VAG2_m0C-uY.mp4" Type="http://schemas.microsoft.com/office/2007/relationships/media"/><Relationship Id="rId5" Target="../media/VAGOCuggjCU.mp4" Type="http://schemas.microsoft.com/office/2007/relationships/media"/><Relationship Id="rId6" Target="../media/image19.jpeg" Type="http://schemas.openxmlformats.org/officeDocument/2006/relationships/image"/><Relationship Id="rId7" Target="../media/VAGOCqEB0Ik.mp4" Type="http://schemas.openxmlformats.org/officeDocument/2006/relationships/video"/><Relationship Id="rId8" Target="../media/VAGOCqEB0Ik.mp4" Type="http://schemas.microsoft.com/office/2007/relationships/media"/><Relationship Id="rId9" Target="../media/image20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5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738215"/>
            <a:ext cx="18288000" cy="3761566"/>
            <a:chOff x="0" y="0"/>
            <a:chExt cx="4816593" cy="9907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990700"/>
            </a:xfrm>
            <a:custGeom>
              <a:avLst/>
              <a:gdLst/>
              <a:ahLst/>
              <a:cxnLst/>
              <a:rect r="r" b="b" t="t" l="l"/>
              <a:pathLst>
                <a:path h="99070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990700"/>
                  </a:lnTo>
                  <a:lnTo>
                    <a:pt x="0" y="990700"/>
                  </a:lnTo>
                  <a:close/>
                </a:path>
              </a:pathLst>
            </a:custGeom>
            <a:solidFill>
              <a:srgbClr val="E65E0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1047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58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69701"/>
            <a:ext cx="18288000" cy="194834"/>
            <a:chOff x="0" y="0"/>
            <a:chExt cx="4816593" cy="5131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51314"/>
            </a:xfrm>
            <a:custGeom>
              <a:avLst/>
              <a:gdLst/>
              <a:ahLst/>
              <a:cxnLst/>
              <a:rect r="r" b="b" t="t" l="l"/>
              <a:pathLst>
                <a:path h="5131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1314"/>
                  </a:lnTo>
                  <a:lnTo>
                    <a:pt x="0" y="51314"/>
                  </a:lnTo>
                  <a:close/>
                </a:path>
              </a:pathLst>
            </a:custGeom>
            <a:solidFill>
              <a:srgbClr val="E65E0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816593" cy="108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58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666053" y="5288007"/>
            <a:ext cx="4952166" cy="4114800"/>
          </a:xfrm>
          <a:custGeom>
            <a:avLst/>
            <a:gdLst/>
            <a:ahLst/>
            <a:cxnLst/>
            <a:rect r="r" b="b" t="t" l="l"/>
            <a:pathLst>
              <a:path h="4114800" w="4952166">
                <a:moveTo>
                  <a:pt x="0" y="0"/>
                </a:moveTo>
                <a:lnTo>
                  <a:pt x="4952167" y="0"/>
                </a:lnTo>
                <a:lnTo>
                  <a:pt x="4952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2015654" y="5288007"/>
            <a:ext cx="5588000" cy="4114800"/>
          </a:xfrm>
          <a:custGeom>
            <a:avLst/>
            <a:gdLst/>
            <a:ahLst/>
            <a:cxnLst/>
            <a:rect r="r" b="b" t="t" l="l"/>
            <a:pathLst>
              <a:path h="4114800" w="5588000">
                <a:moveTo>
                  <a:pt x="5588000" y="0"/>
                </a:moveTo>
                <a:lnTo>
                  <a:pt x="0" y="0"/>
                </a:lnTo>
                <a:lnTo>
                  <a:pt x="0" y="4114800"/>
                </a:lnTo>
                <a:lnTo>
                  <a:pt x="5588000" y="4114800"/>
                </a:lnTo>
                <a:lnTo>
                  <a:pt x="55880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011585" y="6689095"/>
            <a:ext cx="6264830" cy="3098243"/>
          </a:xfrm>
          <a:custGeom>
            <a:avLst/>
            <a:gdLst/>
            <a:ahLst/>
            <a:cxnLst/>
            <a:rect r="r" b="b" t="t" l="l"/>
            <a:pathLst>
              <a:path h="3098243" w="6264830">
                <a:moveTo>
                  <a:pt x="0" y="0"/>
                </a:moveTo>
                <a:lnTo>
                  <a:pt x="6264830" y="0"/>
                </a:lnTo>
                <a:lnTo>
                  <a:pt x="6264830" y="3098243"/>
                </a:lnTo>
                <a:lnTo>
                  <a:pt x="0" y="3098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363049" y="2154411"/>
            <a:ext cx="15561902" cy="1717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b="true" sz="9999">
                <a:solidFill>
                  <a:srgbClr val="1A2526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MANAGING UP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410620" y="1944086"/>
            <a:ext cx="7466761" cy="432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8"/>
              </a:lnSpc>
            </a:pPr>
            <a:r>
              <a:rPr lang="en-US" sz="2470" spc="24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Nicholas Geremia, MSEd. | Rutgers Health</a:t>
            </a:r>
          </a:p>
        </p:txBody>
      </p:sp>
      <p:sp>
        <p:nvSpPr>
          <p:cNvPr name="AutoShape 13" id="13"/>
          <p:cNvSpPr/>
          <p:nvPr/>
        </p:nvSpPr>
        <p:spPr>
          <a:xfrm flipV="true">
            <a:off x="0" y="1140835"/>
            <a:ext cx="18288000" cy="0"/>
          </a:xfrm>
          <a:prstGeom prst="line">
            <a:avLst/>
          </a:prstGeom>
          <a:ln cap="flat" w="38100">
            <a:solidFill>
              <a:srgbClr val="1A252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4" id="14"/>
          <p:cNvSpPr txBox="true"/>
          <p:nvPr/>
        </p:nvSpPr>
        <p:spPr>
          <a:xfrm rot="0">
            <a:off x="5410620" y="4126900"/>
            <a:ext cx="7466761" cy="432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8"/>
              </a:lnSpc>
            </a:pPr>
            <a:r>
              <a:rPr lang="en-US" sz="2470" spc="24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MSACROA 2025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>
  <p:cSld>
    <p:bg>
      <p:bgPr>
        <a:solidFill>
          <a:srgbClr val="EDE5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614127" cy="10287000"/>
            <a:chOff x="0" y="0"/>
            <a:chExt cx="688494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8494" cy="2709333"/>
            </a:xfrm>
            <a:custGeom>
              <a:avLst/>
              <a:gdLst/>
              <a:ahLst/>
              <a:cxnLst/>
              <a:rect r="r" b="b" t="t" l="l"/>
              <a:pathLst>
                <a:path h="2709333" w="688494">
                  <a:moveTo>
                    <a:pt x="0" y="0"/>
                  </a:moveTo>
                  <a:lnTo>
                    <a:pt x="688494" y="0"/>
                  </a:lnTo>
                  <a:lnTo>
                    <a:pt x="68849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5E0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688494" cy="2766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58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17727147" y="0"/>
            <a:ext cx="0" cy="10287000"/>
          </a:xfrm>
          <a:prstGeom prst="line">
            <a:avLst/>
          </a:prstGeom>
          <a:ln cap="flat" w="38100">
            <a:solidFill>
              <a:srgbClr val="1A252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3610680" y="2711116"/>
            <a:ext cx="13366638" cy="2644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“The process of consciously working with your superior to obtain the best possible results for you, your boss, and the organization.”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385" y="331049"/>
            <a:ext cx="2363987" cy="9507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118"/>
              </a:lnSpc>
              <a:spcBef>
                <a:spcPct val="0"/>
              </a:spcBef>
            </a:pPr>
            <a:r>
              <a:rPr lang="en-US" b="true" sz="10799">
                <a:solidFill>
                  <a:srgbClr val="EDE5DE">
                    <a:alpha val="29804"/>
                  </a:srgbClr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MANAGING UP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610680" y="5318014"/>
            <a:ext cx="13366638" cy="490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920"/>
              </a:lnSpc>
            </a:pPr>
            <a:r>
              <a:rPr lang="en-US" sz="2800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Gabarro &amp; Kotter, 2005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>
  <p:cSld>
    <p:bg>
      <p:bgPr>
        <a:solidFill>
          <a:srgbClr val="EDE5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614127" cy="10287000"/>
            <a:chOff x="0" y="0"/>
            <a:chExt cx="688494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8494" cy="2709333"/>
            </a:xfrm>
            <a:custGeom>
              <a:avLst/>
              <a:gdLst/>
              <a:ahLst/>
              <a:cxnLst/>
              <a:rect r="r" b="b" t="t" l="l"/>
              <a:pathLst>
                <a:path h="2709333" w="688494">
                  <a:moveTo>
                    <a:pt x="0" y="0"/>
                  </a:moveTo>
                  <a:lnTo>
                    <a:pt x="688494" y="0"/>
                  </a:lnTo>
                  <a:lnTo>
                    <a:pt x="68849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5E0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688494" cy="2766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58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17727147" y="0"/>
            <a:ext cx="0" cy="10287000"/>
          </a:xfrm>
          <a:prstGeom prst="line">
            <a:avLst/>
          </a:prstGeom>
          <a:ln cap="flat" w="38100">
            <a:solidFill>
              <a:srgbClr val="1A252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3610680" y="2711116"/>
            <a:ext cx="13366638" cy="2644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“The process of </a:t>
            </a:r>
            <a:r>
              <a:rPr lang="en-US" sz="5000">
                <a:solidFill>
                  <a:srgbClr val="E65E07"/>
                </a:solidFill>
                <a:latin typeface="Stinger Fit"/>
                <a:ea typeface="Stinger Fit"/>
                <a:cs typeface="Stinger Fit"/>
                <a:sym typeface="Stinger Fit"/>
              </a:rPr>
              <a:t>consciously working with</a:t>
            </a:r>
            <a:r>
              <a:rPr lang="en-US" sz="5000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 your superior to obtain the </a:t>
            </a:r>
            <a:r>
              <a:rPr lang="en-US" sz="5000">
                <a:solidFill>
                  <a:srgbClr val="E65E07"/>
                </a:solidFill>
                <a:latin typeface="Stinger Fit"/>
                <a:ea typeface="Stinger Fit"/>
                <a:cs typeface="Stinger Fit"/>
                <a:sym typeface="Stinger Fit"/>
              </a:rPr>
              <a:t>best possible results</a:t>
            </a:r>
            <a:r>
              <a:rPr lang="en-US" sz="5000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 for you, your boss, and the organization.”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385" y="331049"/>
            <a:ext cx="2363987" cy="9507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118"/>
              </a:lnSpc>
              <a:spcBef>
                <a:spcPct val="0"/>
              </a:spcBef>
            </a:pPr>
            <a:r>
              <a:rPr lang="en-US" b="true" sz="10799">
                <a:solidFill>
                  <a:srgbClr val="EDE5DE">
                    <a:alpha val="29804"/>
                  </a:srgbClr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MANAGING UP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610680" y="5318014"/>
            <a:ext cx="13366638" cy="490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920"/>
              </a:lnSpc>
            </a:pPr>
            <a:r>
              <a:rPr lang="en-US" sz="2800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Gabarro &amp; Kotter, 2005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5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79901" cy="10287000"/>
            <a:chOff x="0" y="0"/>
            <a:chExt cx="758492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58493" cy="2709333"/>
            </a:xfrm>
            <a:custGeom>
              <a:avLst/>
              <a:gdLst/>
              <a:ahLst/>
              <a:cxnLst/>
              <a:rect r="r" b="b" t="t" l="l"/>
              <a:pathLst>
                <a:path h="2709333" w="758493">
                  <a:moveTo>
                    <a:pt x="0" y="0"/>
                  </a:moveTo>
                  <a:lnTo>
                    <a:pt x="758493" y="0"/>
                  </a:lnTo>
                  <a:lnTo>
                    <a:pt x="75849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5E0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758492" cy="2766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58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17727147" y="0"/>
            <a:ext cx="0" cy="10287000"/>
          </a:xfrm>
          <a:prstGeom prst="line">
            <a:avLst/>
          </a:prstGeom>
          <a:ln cap="flat" w="38100">
            <a:solidFill>
              <a:srgbClr val="1A252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3785091" y="6983429"/>
            <a:ext cx="1466736" cy="2164924"/>
          </a:xfrm>
          <a:custGeom>
            <a:avLst/>
            <a:gdLst/>
            <a:ahLst/>
            <a:cxnLst/>
            <a:rect r="r" b="b" t="t" l="l"/>
            <a:pathLst>
              <a:path h="2164924" w="1466736">
                <a:moveTo>
                  <a:pt x="0" y="0"/>
                </a:moveTo>
                <a:lnTo>
                  <a:pt x="1466736" y="0"/>
                </a:lnTo>
                <a:lnTo>
                  <a:pt x="1466736" y="2164924"/>
                </a:lnTo>
                <a:lnTo>
                  <a:pt x="0" y="2164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436767" y="4304494"/>
            <a:ext cx="2163384" cy="2201918"/>
          </a:xfrm>
          <a:custGeom>
            <a:avLst/>
            <a:gdLst/>
            <a:ahLst/>
            <a:cxnLst/>
            <a:rect r="r" b="b" t="t" l="l"/>
            <a:pathLst>
              <a:path h="2201918" w="2163384">
                <a:moveTo>
                  <a:pt x="0" y="0"/>
                </a:moveTo>
                <a:lnTo>
                  <a:pt x="2163384" y="0"/>
                </a:lnTo>
                <a:lnTo>
                  <a:pt x="2163384" y="2201918"/>
                </a:lnTo>
                <a:lnTo>
                  <a:pt x="0" y="22019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575971" y="1580880"/>
            <a:ext cx="1884977" cy="2247364"/>
          </a:xfrm>
          <a:custGeom>
            <a:avLst/>
            <a:gdLst/>
            <a:ahLst/>
            <a:cxnLst/>
            <a:rect r="r" b="b" t="t" l="l"/>
            <a:pathLst>
              <a:path h="2247364" w="1884977">
                <a:moveTo>
                  <a:pt x="0" y="0"/>
                </a:moveTo>
                <a:lnTo>
                  <a:pt x="1884976" y="0"/>
                </a:lnTo>
                <a:lnTo>
                  <a:pt x="1884976" y="2247364"/>
                </a:lnTo>
                <a:lnTo>
                  <a:pt x="0" y="22473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674295" y="1850885"/>
            <a:ext cx="12803750" cy="639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79"/>
              </a:lnSpc>
              <a:spcBef>
                <a:spcPct val="0"/>
              </a:spcBef>
            </a:pPr>
            <a:r>
              <a:rPr lang="en-US" b="true" sz="3699">
                <a:solidFill>
                  <a:srgbClr val="1A2526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Complex Reporting Structures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0" y="726411"/>
            <a:ext cx="2879901" cy="90097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918"/>
              </a:lnSpc>
              <a:spcBef>
                <a:spcPct val="0"/>
              </a:spcBef>
            </a:pPr>
            <a:r>
              <a:rPr lang="en-US" b="true" sz="12798">
                <a:solidFill>
                  <a:srgbClr val="EDE5DE">
                    <a:alpha val="29804"/>
                  </a:srgbClr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HIGHER ED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674295" y="3428740"/>
            <a:ext cx="12803750" cy="639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79"/>
              </a:lnSpc>
              <a:spcBef>
                <a:spcPct val="0"/>
              </a:spcBef>
            </a:pPr>
            <a:r>
              <a:rPr lang="en-US" b="true" sz="3699">
                <a:solidFill>
                  <a:srgbClr val="1A2526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Shared Governance Models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674295" y="5006715"/>
            <a:ext cx="12803750" cy="639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79"/>
              </a:lnSpc>
              <a:spcBef>
                <a:spcPct val="0"/>
              </a:spcBef>
            </a:pPr>
            <a:r>
              <a:rPr lang="en-US" b="true" sz="3699">
                <a:solidFill>
                  <a:srgbClr val="1A2526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Resource Constraints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674295" y="6584690"/>
            <a:ext cx="12803750" cy="639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79"/>
              </a:lnSpc>
              <a:spcBef>
                <a:spcPct val="0"/>
              </a:spcBef>
            </a:pPr>
            <a:r>
              <a:rPr lang="en-US" b="true" sz="3699">
                <a:solidFill>
                  <a:srgbClr val="1A2526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Competing Priorities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674295" y="8162665"/>
            <a:ext cx="12803750" cy="639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79"/>
              </a:lnSpc>
              <a:spcBef>
                <a:spcPct val="0"/>
              </a:spcBef>
            </a:pPr>
            <a:r>
              <a:rPr lang="en-US" b="true" sz="3699">
                <a:solidFill>
                  <a:srgbClr val="1A2526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Faculty-Admin Tensions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5E0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8420491"/>
            <a:ext cx="18288000" cy="1866509"/>
            <a:chOff x="0" y="0"/>
            <a:chExt cx="4816593" cy="49159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491591"/>
            </a:xfrm>
            <a:custGeom>
              <a:avLst/>
              <a:gdLst/>
              <a:ahLst/>
              <a:cxnLst/>
              <a:rect r="r" b="b" t="t" l="l"/>
              <a:pathLst>
                <a:path h="49159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91591"/>
                  </a:lnTo>
                  <a:lnTo>
                    <a:pt x="0" y="491591"/>
                  </a:lnTo>
                  <a:close/>
                </a:path>
              </a:pathLst>
            </a:custGeom>
            <a:solidFill>
              <a:srgbClr val="EDE5D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5487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58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620957" y="1112264"/>
            <a:ext cx="6638343" cy="6650434"/>
          </a:xfrm>
          <a:custGeom>
            <a:avLst/>
            <a:gdLst/>
            <a:ahLst/>
            <a:cxnLst/>
            <a:rect r="r" b="b" t="t" l="l"/>
            <a:pathLst>
              <a:path h="6650434" w="6638343">
                <a:moveTo>
                  <a:pt x="0" y="0"/>
                </a:moveTo>
                <a:lnTo>
                  <a:pt x="6638343" y="0"/>
                </a:lnTo>
                <a:lnTo>
                  <a:pt x="6638343" y="6650434"/>
                </a:lnTo>
                <a:lnTo>
                  <a:pt x="0" y="66504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525" y="8153223"/>
            <a:ext cx="18288000" cy="19087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38"/>
              </a:lnSpc>
              <a:spcBef>
                <a:spcPct val="0"/>
              </a:spcBef>
            </a:pPr>
            <a:r>
              <a:rPr lang="en-US" b="true" sz="11099">
                <a:solidFill>
                  <a:srgbClr val="E65E07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TODAY’S STRATEGIES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04850" y="457200"/>
            <a:ext cx="5021550" cy="53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EDE5DE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Know Their Drivers</a:t>
            </a:r>
          </a:p>
        </p:txBody>
      </p:sp>
      <p:sp>
        <p:nvSpPr>
          <p:cNvPr name="AutoShape 8" id="8"/>
          <p:cNvSpPr/>
          <p:nvPr/>
        </p:nvSpPr>
        <p:spPr>
          <a:xfrm>
            <a:off x="8696325" y="0"/>
            <a:ext cx="0" cy="8629134"/>
          </a:xfrm>
          <a:prstGeom prst="line">
            <a:avLst/>
          </a:prstGeom>
          <a:ln cap="flat" w="38100">
            <a:solidFill>
              <a:srgbClr val="EDE5D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9" id="9"/>
          <p:cNvSpPr txBox="true"/>
          <p:nvPr/>
        </p:nvSpPr>
        <p:spPr>
          <a:xfrm rot="0">
            <a:off x="704850" y="1064639"/>
            <a:ext cx="7416290" cy="860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1A2526"/>
                </a:solidFill>
                <a:latin typeface="Work Sans"/>
                <a:ea typeface="Work Sans"/>
                <a:cs typeface="Work Sans"/>
                <a:sym typeface="Work Sans"/>
              </a:rPr>
              <a:t>Understanding institutional metrics and supervisor priorities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04850" y="2201046"/>
            <a:ext cx="5021550" cy="53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EDE5DE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Bringing Solutions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04850" y="2808485"/>
            <a:ext cx="7416290" cy="422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1A2526"/>
                </a:solidFill>
                <a:latin typeface="Work Sans"/>
                <a:ea typeface="Work Sans"/>
                <a:cs typeface="Work Sans"/>
                <a:sym typeface="Work Sans"/>
              </a:rPr>
              <a:t>3-Option Rule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04850" y="3507009"/>
            <a:ext cx="7094905" cy="53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EDE5DE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Understand Communication Style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04850" y="4114448"/>
            <a:ext cx="7416290" cy="422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1A2526"/>
                </a:solidFill>
                <a:latin typeface="Work Sans"/>
                <a:ea typeface="Work Sans"/>
                <a:cs typeface="Work Sans"/>
                <a:sym typeface="Work Sans"/>
              </a:rPr>
              <a:t>Style Adaptation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04850" y="4812973"/>
            <a:ext cx="5021550" cy="53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EDE5DE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Proactive Communication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04850" y="5420412"/>
            <a:ext cx="7416290" cy="422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1A2526"/>
                </a:solidFill>
                <a:latin typeface="Work Sans"/>
                <a:ea typeface="Work Sans"/>
                <a:cs typeface="Work Sans"/>
                <a:sym typeface="Work Sans"/>
              </a:rPr>
              <a:t>Documentation and Early Warning Systems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04850" y="6118937"/>
            <a:ext cx="6962775" cy="53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EDE5DE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Align with Institutional Priorities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04850" y="6726375"/>
            <a:ext cx="7416290" cy="860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1A2526"/>
                </a:solidFill>
                <a:latin typeface="Work Sans"/>
                <a:ea typeface="Work Sans"/>
                <a:cs typeface="Work Sans"/>
                <a:sym typeface="Work Sans"/>
              </a:rPr>
              <a:t>Framing requests around organizational benefits &amp; goals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>
  <p:cSld>
    <p:bg>
      <p:bgPr>
        <a:solidFill>
          <a:srgbClr val="E65E0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0667" y="3685509"/>
            <a:ext cx="18513697" cy="3030630"/>
            <a:chOff x="0" y="0"/>
            <a:chExt cx="4876035" cy="79819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76035" cy="798191"/>
            </a:xfrm>
            <a:custGeom>
              <a:avLst/>
              <a:gdLst/>
              <a:ahLst/>
              <a:cxnLst/>
              <a:rect r="r" b="b" t="t" l="l"/>
              <a:pathLst>
                <a:path h="798191" w="4876035">
                  <a:moveTo>
                    <a:pt x="0" y="0"/>
                  </a:moveTo>
                  <a:lnTo>
                    <a:pt x="4876035" y="0"/>
                  </a:lnTo>
                  <a:lnTo>
                    <a:pt x="4876035" y="798191"/>
                  </a:lnTo>
                  <a:lnTo>
                    <a:pt x="0" y="798191"/>
                  </a:lnTo>
                  <a:close/>
                </a:path>
              </a:pathLst>
            </a:custGeom>
            <a:solidFill>
              <a:srgbClr val="EDE5DE"/>
            </a:solidFill>
            <a:ln w="38100" cap="sq">
              <a:solidFill>
                <a:srgbClr val="732D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76035" cy="8553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58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0" y="4120860"/>
            <a:ext cx="18288000" cy="1826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38"/>
              </a:lnSpc>
              <a:spcBef>
                <a:spcPct val="0"/>
              </a:spcBef>
            </a:pPr>
            <a:r>
              <a:rPr lang="en-US" b="true" sz="10599">
                <a:solidFill>
                  <a:srgbClr val="E65E07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KNOW THEIR DRIVERS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5E0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8420491"/>
            <a:ext cx="18288000" cy="1866509"/>
            <a:chOff x="0" y="0"/>
            <a:chExt cx="4816593" cy="49159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491591"/>
            </a:xfrm>
            <a:custGeom>
              <a:avLst/>
              <a:gdLst/>
              <a:ahLst/>
              <a:cxnLst/>
              <a:rect r="r" b="b" t="t" l="l"/>
              <a:pathLst>
                <a:path h="49159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91591"/>
                  </a:lnTo>
                  <a:lnTo>
                    <a:pt x="0" y="491591"/>
                  </a:lnTo>
                  <a:close/>
                </a:path>
              </a:pathLst>
            </a:custGeom>
            <a:solidFill>
              <a:srgbClr val="EDE5D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5487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58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0" y="8181798"/>
            <a:ext cx="18288000" cy="1826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38"/>
              </a:lnSpc>
              <a:spcBef>
                <a:spcPct val="0"/>
              </a:spcBef>
            </a:pPr>
            <a:r>
              <a:rPr lang="en-US" b="true" sz="10599">
                <a:solidFill>
                  <a:srgbClr val="E65E07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KNOW THEIR DRIVERS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536523"/>
            <a:ext cx="7210278" cy="142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39"/>
              </a:lnSpc>
            </a:pPr>
            <a:r>
              <a:rPr lang="en-US" b="true" sz="4099">
                <a:solidFill>
                  <a:srgbClr val="EDE5DE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What do you believe your supervisor is measured on?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2867332"/>
            <a:ext cx="7416290" cy="3929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76" indent="-345438" lvl="1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1A2526"/>
                </a:solidFill>
                <a:latin typeface="Work Sans"/>
                <a:ea typeface="Work Sans"/>
                <a:cs typeface="Work Sans"/>
                <a:sym typeface="Work Sans"/>
              </a:rPr>
              <a:t>Student Satisfaction</a:t>
            </a:r>
          </a:p>
          <a:p>
            <a:pPr algn="l" marL="690876" indent="-345438" lvl="1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1A2526"/>
                </a:solidFill>
                <a:latin typeface="Work Sans"/>
                <a:ea typeface="Work Sans"/>
                <a:cs typeface="Work Sans"/>
                <a:sym typeface="Work Sans"/>
              </a:rPr>
              <a:t>Faculty &amp; Staff Satisfaction</a:t>
            </a:r>
          </a:p>
          <a:p>
            <a:pPr algn="l" marL="690876" indent="-345438" lvl="1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1A2526"/>
                </a:solidFill>
                <a:latin typeface="Work Sans"/>
                <a:ea typeface="Work Sans"/>
                <a:cs typeface="Work Sans"/>
                <a:sym typeface="Work Sans"/>
              </a:rPr>
              <a:t>Enrollment/Retention</a:t>
            </a:r>
          </a:p>
          <a:p>
            <a:pPr algn="l" marL="690876" indent="-345438" lvl="1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1A2526"/>
                </a:solidFill>
                <a:latin typeface="Work Sans"/>
                <a:ea typeface="Work Sans"/>
                <a:cs typeface="Work Sans"/>
                <a:sym typeface="Work Sans"/>
              </a:rPr>
              <a:t>Funding Goals</a:t>
            </a:r>
          </a:p>
          <a:p>
            <a:pPr algn="l" marL="690876" indent="-345438" lvl="1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1A2526"/>
                </a:solidFill>
                <a:latin typeface="Work Sans"/>
                <a:ea typeface="Work Sans"/>
                <a:cs typeface="Work Sans"/>
                <a:sym typeface="Work Sans"/>
              </a:rPr>
              <a:t>Accreditation Requirements</a:t>
            </a:r>
          </a:p>
          <a:p>
            <a:pPr algn="l" marL="690876" indent="-345438" lvl="1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1A2526"/>
                </a:solidFill>
                <a:latin typeface="Work Sans"/>
                <a:ea typeface="Work Sans"/>
                <a:cs typeface="Work Sans"/>
                <a:sym typeface="Work Sans"/>
              </a:rPr>
              <a:t>Compliance</a:t>
            </a:r>
          </a:p>
          <a:p>
            <a:pPr algn="l" marL="690876" indent="-345438" lvl="1">
              <a:lnSpc>
                <a:spcPts val="4479"/>
              </a:lnSpc>
              <a:spcBef>
                <a:spcPct val="0"/>
              </a:spcBef>
              <a:buFont typeface="Arial"/>
              <a:buChar char="•"/>
            </a:pPr>
            <a:r>
              <a:rPr lang="en-US" sz="3199">
                <a:solidFill>
                  <a:srgbClr val="1A2526"/>
                </a:solidFill>
                <a:latin typeface="Work Sans"/>
                <a:ea typeface="Work Sans"/>
                <a:cs typeface="Work Sans"/>
                <a:sym typeface="Work Sans"/>
              </a:rPr>
              <a:t>Budget Constraints</a:t>
            </a:r>
          </a:p>
        </p:txBody>
      </p:sp>
      <p:sp>
        <p:nvSpPr>
          <p:cNvPr name="AutoShape 8" id="8"/>
          <p:cNvSpPr/>
          <p:nvPr/>
        </p:nvSpPr>
        <p:spPr>
          <a:xfrm>
            <a:off x="9144000" y="0"/>
            <a:ext cx="0" cy="8629134"/>
          </a:xfrm>
          <a:prstGeom prst="line">
            <a:avLst/>
          </a:prstGeom>
          <a:ln cap="flat" w="38100">
            <a:solidFill>
              <a:srgbClr val="EDE5D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0961314" y="1512576"/>
            <a:ext cx="5470590" cy="5742031"/>
          </a:xfrm>
          <a:custGeom>
            <a:avLst/>
            <a:gdLst/>
            <a:ahLst/>
            <a:cxnLst/>
            <a:rect r="r" b="b" t="t" l="l"/>
            <a:pathLst>
              <a:path h="5742031" w="5470590">
                <a:moveTo>
                  <a:pt x="0" y="0"/>
                </a:moveTo>
                <a:lnTo>
                  <a:pt x="5470590" y="0"/>
                </a:lnTo>
                <a:lnTo>
                  <a:pt x="5470590" y="5742031"/>
                </a:lnTo>
                <a:lnTo>
                  <a:pt x="0" y="57420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>
  <p:cSld>
    <p:bg>
      <p:bgPr>
        <a:solidFill>
          <a:srgbClr val="EDE5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614127" cy="10287000"/>
            <a:chOff x="0" y="0"/>
            <a:chExt cx="688494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8494" cy="2709333"/>
            </a:xfrm>
            <a:custGeom>
              <a:avLst/>
              <a:gdLst/>
              <a:ahLst/>
              <a:cxnLst/>
              <a:rect r="r" b="b" t="t" l="l"/>
              <a:pathLst>
                <a:path h="2709333" w="688494">
                  <a:moveTo>
                    <a:pt x="0" y="0"/>
                  </a:moveTo>
                  <a:lnTo>
                    <a:pt x="688494" y="0"/>
                  </a:lnTo>
                  <a:lnTo>
                    <a:pt x="68849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5E0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688494" cy="2766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58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17727147" y="0"/>
            <a:ext cx="0" cy="10287000"/>
          </a:xfrm>
          <a:prstGeom prst="line">
            <a:avLst/>
          </a:prstGeom>
          <a:ln cap="flat" w="38100">
            <a:solidFill>
              <a:srgbClr val="1A252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4524439" y="3053031"/>
            <a:ext cx="11273347" cy="33711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What are the top three issues your supervisor cares most about this semester?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385" y="331049"/>
            <a:ext cx="2363987" cy="9507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118"/>
              </a:lnSpc>
              <a:spcBef>
                <a:spcPct val="0"/>
              </a:spcBef>
            </a:pPr>
            <a:r>
              <a:rPr lang="en-US" b="true" sz="10799">
                <a:solidFill>
                  <a:srgbClr val="EDE5DE">
                    <a:alpha val="29804"/>
                  </a:srgbClr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MANAGING UP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>
  <p:cSld>
    <p:bg>
      <p:bgPr>
        <a:solidFill>
          <a:srgbClr val="E65E0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0667" y="3685509"/>
            <a:ext cx="18513697" cy="3030630"/>
            <a:chOff x="0" y="0"/>
            <a:chExt cx="4876035" cy="79819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76035" cy="798191"/>
            </a:xfrm>
            <a:custGeom>
              <a:avLst/>
              <a:gdLst/>
              <a:ahLst/>
              <a:cxnLst/>
              <a:rect r="r" b="b" t="t" l="l"/>
              <a:pathLst>
                <a:path h="798191" w="4876035">
                  <a:moveTo>
                    <a:pt x="0" y="0"/>
                  </a:moveTo>
                  <a:lnTo>
                    <a:pt x="4876035" y="0"/>
                  </a:lnTo>
                  <a:lnTo>
                    <a:pt x="4876035" y="798191"/>
                  </a:lnTo>
                  <a:lnTo>
                    <a:pt x="0" y="798191"/>
                  </a:lnTo>
                  <a:close/>
                </a:path>
              </a:pathLst>
            </a:custGeom>
            <a:solidFill>
              <a:srgbClr val="EDE5DE"/>
            </a:solidFill>
            <a:ln w="38100" cap="sq">
              <a:solidFill>
                <a:srgbClr val="732D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76035" cy="8553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58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0" y="4120860"/>
            <a:ext cx="18288000" cy="1826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38"/>
              </a:lnSpc>
              <a:spcBef>
                <a:spcPct val="0"/>
              </a:spcBef>
            </a:pPr>
            <a:r>
              <a:rPr lang="en-US" b="true" sz="10599">
                <a:solidFill>
                  <a:srgbClr val="E65E07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BRINGING SOLUTIONS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150415" y="6933092"/>
            <a:ext cx="5987169" cy="887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(not just problems)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5E0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8420491"/>
            <a:ext cx="18288000" cy="1866509"/>
            <a:chOff x="0" y="0"/>
            <a:chExt cx="4816593" cy="49159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491591"/>
            </a:xfrm>
            <a:custGeom>
              <a:avLst/>
              <a:gdLst/>
              <a:ahLst/>
              <a:cxnLst/>
              <a:rect r="r" b="b" t="t" l="l"/>
              <a:pathLst>
                <a:path h="49159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91591"/>
                  </a:lnTo>
                  <a:lnTo>
                    <a:pt x="0" y="491591"/>
                  </a:lnTo>
                  <a:close/>
                </a:path>
              </a:pathLst>
            </a:custGeom>
            <a:solidFill>
              <a:srgbClr val="EDE5D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5487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58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0" y="8078436"/>
            <a:ext cx="18288000" cy="2208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918"/>
              </a:lnSpc>
              <a:spcBef>
                <a:spcPct val="0"/>
              </a:spcBef>
            </a:pPr>
            <a:r>
              <a:rPr lang="en-US" b="true" sz="12798">
                <a:solidFill>
                  <a:srgbClr val="E65E07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THE 3-OPTION RULE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1320016"/>
            <a:ext cx="6874642" cy="5737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1A2526"/>
                </a:solidFill>
                <a:latin typeface="Work Sans"/>
                <a:ea typeface="Work Sans"/>
                <a:cs typeface="Work Sans"/>
                <a:sym typeface="Work Sans"/>
              </a:rPr>
              <a:t>1.</a:t>
            </a:r>
            <a:r>
              <a:rPr lang="en-US" sz="3600" b="true">
                <a:solidFill>
                  <a:srgbClr val="1A2526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Here’s the problem</a:t>
            </a:r>
          </a:p>
          <a:p>
            <a:pPr algn="l">
              <a:lnSpc>
                <a:spcPts val="5040"/>
              </a:lnSpc>
            </a:pPr>
          </a:p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1A2526"/>
                </a:solidFill>
                <a:latin typeface="Work Sans"/>
                <a:ea typeface="Work Sans"/>
                <a:cs typeface="Work Sans"/>
                <a:sym typeface="Work Sans"/>
              </a:rPr>
              <a:t>2.</a:t>
            </a:r>
            <a:r>
              <a:rPr lang="en-US" sz="3600" b="true">
                <a:solidFill>
                  <a:srgbClr val="1A2526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Here are 2-3 potential solutions I’ve considered</a:t>
            </a:r>
          </a:p>
          <a:p>
            <a:pPr algn="l">
              <a:lnSpc>
                <a:spcPts val="5040"/>
              </a:lnSpc>
            </a:pPr>
          </a:p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1A2526"/>
                </a:solidFill>
                <a:latin typeface="Work Sans"/>
                <a:ea typeface="Work Sans"/>
                <a:cs typeface="Work Sans"/>
                <a:sym typeface="Work Sans"/>
              </a:rPr>
              <a:t>3.</a:t>
            </a:r>
            <a:r>
              <a:rPr lang="en-US" sz="3600" b="true">
                <a:solidFill>
                  <a:srgbClr val="1A2526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Here’s my recommendation and why</a:t>
            </a:r>
          </a:p>
          <a:p>
            <a:pPr algn="l">
              <a:lnSpc>
                <a:spcPts val="5040"/>
              </a:lnSpc>
            </a:pPr>
          </a:p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1A2526"/>
                </a:solidFill>
                <a:latin typeface="Work Sans"/>
                <a:ea typeface="Work Sans"/>
                <a:cs typeface="Work Sans"/>
                <a:sym typeface="Work Sans"/>
              </a:rPr>
              <a:t>4.</a:t>
            </a:r>
            <a:r>
              <a:rPr lang="en-US" b="true" sz="3600">
                <a:solidFill>
                  <a:srgbClr val="1A2526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What are your thoughts?</a:t>
            </a:r>
          </a:p>
        </p:txBody>
      </p:sp>
      <p:sp>
        <p:nvSpPr>
          <p:cNvPr name="AutoShape 7" id="7"/>
          <p:cNvSpPr/>
          <p:nvPr/>
        </p:nvSpPr>
        <p:spPr>
          <a:xfrm>
            <a:off x="9144000" y="0"/>
            <a:ext cx="0" cy="8629134"/>
          </a:xfrm>
          <a:prstGeom prst="line">
            <a:avLst/>
          </a:prstGeom>
          <a:ln cap="flat" w="38100">
            <a:solidFill>
              <a:srgbClr val="EDE5D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0705916" y="1405741"/>
            <a:ext cx="6207341" cy="5857473"/>
          </a:xfrm>
          <a:custGeom>
            <a:avLst/>
            <a:gdLst/>
            <a:ahLst/>
            <a:cxnLst/>
            <a:rect r="r" b="b" t="t" l="l"/>
            <a:pathLst>
              <a:path h="5857473" w="6207341">
                <a:moveTo>
                  <a:pt x="0" y="0"/>
                </a:moveTo>
                <a:lnTo>
                  <a:pt x="6207341" y="0"/>
                </a:lnTo>
                <a:lnTo>
                  <a:pt x="6207341" y="5857472"/>
                </a:lnTo>
                <a:lnTo>
                  <a:pt x="0" y="58574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>
  <p:cSld>
    <p:bg>
      <p:bgPr>
        <a:solidFill>
          <a:srgbClr val="EDE5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4405757"/>
            <a:ext cx="16230600" cy="3530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Think of a current challenge you are facing.</a:t>
            </a:r>
          </a:p>
          <a:p>
            <a:pPr algn="ctr">
              <a:lnSpc>
                <a:spcPts val="7000"/>
              </a:lnSpc>
            </a:pP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Turn to a partner and practice presenting it using the 3-option rule. </a:t>
            </a:r>
          </a:p>
        </p:txBody>
      </p:sp>
      <p:sp>
        <p:nvSpPr>
          <p:cNvPr name="AutoShape 3" id="3"/>
          <p:cNvSpPr/>
          <p:nvPr/>
        </p:nvSpPr>
        <p:spPr>
          <a:xfrm flipV="true">
            <a:off x="0" y="2226864"/>
            <a:ext cx="18288000" cy="0"/>
          </a:xfrm>
          <a:prstGeom prst="line">
            <a:avLst/>
          </a:prstGeom>
          <a:ln cap="flat" w="38100">
            <a:solidFill>
              <a:srgbClr val="1A252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1028700" y="1248964"/>
            <a:ext cx="16230600" cy="1717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b="true" sz="9999">
                <a:solidFill>
                  <a:srgbClr val="1A2526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TURN &amp; TALK</a:t>
            </a:r>
          </a:p>
        </p:txBody>
      </p:sp>
      <p:sp>
        <p:nvSpPr>
          <p:cNvPr name="AutoShape 5" id="5"/>
          <p:cNvSpPr/>
          <p:nvPr/>
        </p:nvSpPr>
        <p:spPr>
          <a:xfrm flipV="true">
            <a:off x="0" y="9715497"/>
            <a:ext cx="18288000" cy="0"/>
          </a:xfrm>
          <a:prstGeom prst="line">
            <a:avLst/>
          </a:prstGeom>
          <a:ln cap="flat" w="38100">
            <a:solidFill>
              <a:srgbClr val="1A2526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5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60738" y="1179210"/>
            <a:ext cx="5578579" cy="6134742"/>
          </a:xfrm>
          <a:custGeom>
            <a:avLst/>
            <a:gdLst/>
            <a:ahLst/>
            <a:cxnLst/>
            <a:rect r="r" b="b" t="t" l="l"/>
            <a:pathLst>
              <a:path h="6134742" w="5578579">
                <a:moveTo>
                  <a:pt x="0" y="0"/>
                </a:moveTo>
                <a:lnTo>
                  <a:pt x="5578578" y="0"/>
                </a:lnTo>
                <a:lnTo>
                  <a:pt x="5578578" y="6134742"/>
                </a:lnTo>
                <a:lnTo>
                  <a:pt x="0" y="61347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458" r="0" b="-2902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100619" y="6708064"/>
            <a:ext cx="2792746" cy="2830130"/>
            <a:chOff x="0" y="0"/>
            <a:chExt cx="793485" cy="80410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93485" cy="804107"/>
            </a:xfrm>
            <a:custGeom>
              <a:avLst/>
              <a:gdLst/>
              <a:ahLst/>
              <a:cxnLst/>
              <a:rect r="r" b="b" t="t" l="l"/>
              <a:pathLst>
                <a:path h="804107" w="793485">
                  <a:moveTo>
                    <a:pt x="97025" y="0"/>
                  </a:moveTo>
                  <a:lnTo>
                    <a:pt x="696460" y="0"/>
                  </a:lnTo>
                  <a:cubicBezTo>
                    <a:pt x="722193" y="0"/>
                    <a:pt x="746872" y="10222"/>
                    <a:pt x="765067" y="28418"/>
                  </a:cubicBezTo>
                  <a:cubicBezTo>
                    <a:pt x="783263" y="46614"/>
                    <a:pt x="793485" y="71293"/>
                    <a:pt x="793485" y="97025"/>
                  </a:cubicBezTo>
                  <a:lnTo>
                    <a:pt x="793485" y="707082"/>
                  </a:lnTo>
                  <a:cubicBezTo>
                    <a:pt x="793485" y="732814"/>
                    <a:pt x="783263" y="757493"/>
                    <a:pt x="765067" y="775689"/>
                  </a:cubicBezTo>
                  <a:cubicBezTo>
                    <a:pt x="746872" y="793885"/>
                    <a:pt x="722193" y="804107"/>
                    <a:pt x="696460" y="804107"/>
                  </a:cubicBezTo>
                  <a:lnTo>
                    <a:pt x="97025" y="804107"/>
                  </a:lnTo>
                  <a:cubicBezTo>
                    <a:pt x="71293" y="804107"/>
                    <a:pt x="46614" y="793885"/>
                    <a:pt x="28418" y="775689"/>
                  </a:cubicBezTo>
                  <a:cubicBezTo>
                    <a:pt x="10222" y="757493"/>
                    <a:pt x="0" y="732814"/>
                    <a:pt x="0" y="707082"/>
                  </a:cubicBezTo>
                  <a:lnTo>
                    <a:pt x="0" y="97025"/>
                  </a:lnTo>
                  <a:cubicBezTo>
                    <a:pt x="0" y="71293"/>
                    <a:pt x="10222" y="46614"/>
                    <a:pt x="28418" y="28418"/>
                  </a:cubicBezTo>
                  <a:cubicBezTo>
                    <a:pt x="46614" y="10222"/>
                    <a:pt x="71293" y="0"/>
                    <a:pt x="97025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11674" r="0" b="-11674"/>
              </a:stretch>
            </a:blipFill>
            <a:ln w="38100" cap="rnd">
              <a:solidFill>
                <a:srgbClr val="E65E07"/>
              </a:solidFill>
              <a:prstDash val="solid"/>
              <a:round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0734455" y="6708064"/>
            <a:ext cx="2792943" cy="2830130"/>
            <a:chOff x="0" y="0"/>
            <a:chExt cx="831016" cy="84208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31016" cy="842081"/>
            </a:xfrm>
            <a:custGeom>
              <a:avLst/>
              <a:gdLst/>
              <a:ahLst/>
              <a:cxnLst/>
              <a:rect r="r" b="b" t="t" l="l"/>
              <a:pathLst>
                <a:path h="842081" w="831016">
                  <a:moveTo>
                    <a:pt x="97019" y="0"/>
                  </a:moveTo>
                  <a:lnTo>
                    <a:pt x="733998" y="0"/>
                  </a:lnTo>
                  <a:cubicBezTo>
                    <a:pt x="759729" y="0"/>
                    <a:pt x="784406" y="10222"/>
                    <a:pt x="802600" y="28416"/>
                  </a:cubicBezTo>
                  <a:cubicBezTo>
                    <a:pt x="820795" y="46611"/>
                    <a:pt x="831016" y="71288"/>
                    <a:pt x="831016" y="97019"/>
                  </a:cubicBezTo>
                  <a:lnTo>
                    <a:pt x="831016" y="745062"/>
                  </a:lnTo>
                  <a:cubicBezTo>
                    <a:pt x="831016" y="770793"/>
                    <a:pt x="820795" y="795470"/>
                    <a:pt x="802600" y="813665"/>
                  </a:cubicBezTo>
                  <a:cubicBezTo>
                    <a:pt x="784406" y="831859"/>
                    <a:pt x="759729" y="842081"/>
                    <a:pt x="733998" y="842081"/>
                  </a:cubicBezTo>
                  <a:lnTo>
                    <a:pt x="97019" y="842081"/>
                  </a:lnTo>
                  <a:cubicBezTo>
                    <a:pt x="71288" y="842081"/>
                    <a:pt x="46611" y="831859"/>
                    <a:pt x="28416" y="813665"/>
                  </a:cubicBezTo>
                  <a:cubicBezTo>
                    <a:pt x="10222" y="795470"/>
                    <a:pt x="0" y="770793"/>
                    <a:pt x="0" y="745062"/>
                  </a:cubicBezTo>
                  <a:lnTo>
                    <a:pt x="0" y="97019"/>
                  </a:lnTo>
                  <a:cubicBezTo>
                    <a:pt x="0" y="71288"/>
                    <a:pt x="10222" y="46611"/>
                    <a:pt x="28416" y="28416"/>
                  </a:cubicBezTo>
                  <a:cubicBezTo>
                    <a:pt x="46611" y="10222"/>
                    <a:pt x="71288" y="0"/>
                    <a:pt x="97019" y="0"/>
                  </a:cubicBezTo>
                  <a:close/>
                </a:path>
              </a:pathLst>
            </a:custGeom>
            <a:blipFill>
              <a:blip r:embed="rId4"/>
              <a:stretch>
                <a:fillRect l="-43778" t="-29769" r="-53826" b="0"/>
              </a:stretch>
            </a:blipFill>
            <a:ln w="38100" cap="rnd">
              <a:solidFill>
                <a:srgbClr val="E65E07"/>
              </a:solidFill>
              <a:prstDash val="solid"/>
              <a:round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4365598" y="6708064"/>
            <a:ext cx="2560850" cy="2840238"/>
            <a:chOff x="0" y="0"/>
            <a:chExt cx="396743" cy="44002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96743" cy="440027"/>
            </a:xfrm>
            <a:custGeom>
              <a:avLst/>
              <a:gdLst/>
              <a:ahLst/>
              <a:cxnLst/>
              <a:rect r="r" b="b" t="t" l="l"/>
              <a:pathLst>
                <a:path h="440027" w="396743">
                  <a:moveTo>
                    <a:pt x="105811" y="0"/>
                  </a:moveTo>
                  <a:lnTo>
                    <a:pt x="290931" y="0"/>
                  </a:lnTo>
                  <a:cubicBezTo>
                    <a:pt x="318994" y="0"/>
                    <a:pt x="345908" y="11148"/>
                    <a:pt x="365751" y="30991"/>
                  </a:cubicBezTo>
                  <a:cubicBezTo>
                    <a:pt x="385595" y="50835"/>
                    <a:pt x="396743" y="77748"/>
                    <a:pt x="396743" y="105811"/>
                  </a:cubicBezTo>
                  <a:lnTo>
                    <a:pt x="396743" y="334216"/>
                  </a:lnTo>
                  <a:cubicBezTo>
                    <a:pt x="396743" y="362279"/>
                    <a:pt x="385595" y="389192"/>
                    <a:pt x="365751" y="409036"/>
                  </a:cubicBezTo>
                  <a:cubicBezTo>
                    <a:pt x="345908" y="428879"/>
                    <a:pt x="318994" y="440027"/>
                    <a:pt x="290931" y="440027"/>
                  </a:cubicBezTo>
                  <a:lnTo>
                    <a:pt x="105811" y="440027"/>
                  </a:lnTo>
                  <a:cubicBezTo>
                    <a:pt x="77748" y="440027"/>
                    <a:pt x="50835" y="428879"/>
                    <a:pt x="30991" y="409036"/>
                  </a:cubicBezTo>
                  <a:cubicBezTo>
                    <a:pt x="11148" y="389192"/>
                    <a:pt x="0" y="362279"/>
                    <a:pt x="0" y="334216"/>
                  </a:cubicBezTo>
                  <a:lnTo>
                    <a:pt x="0" y="105811"/>
                  </a:lnTo>
                  <a:cubicBezTo>
                    <a:pt x="0" y="77748"/>
                    <a:pt x="11148" y="50835"/>
                    <a:pt x="30991" y="30991"/>
                  </a:cubicBezTo>
                  <a:cubicBezTo>
                    <a:pt x="50835" y="11148"/>
                    <a:pt x="77748" y="0"/>
                    <a:pt x="105811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11720" r="-17665" b="-20893"/>
              </a:stretch>
            </a:blipFill>
            <a:ln w="38100" cap="rnd">
              <a:solidFill>
                <a:srgbClr val="E65E07"/>
              </a:solidFill>
              <a:prstDash val="solid"/>
              <a:round/>
            </a:ln>
          </p:spPr>
        </p:sp>
      </p:grpSp>
      <p:sp>
        <p:nvSpPr>
          <p:cNvPr name="TextBox 9" id="9"/>
          <p:cNvSpPr txBox="true"/>
          <p:nvPr/>
        </p:nvSpPr>
        <p:spPr>
          <a:xfrm rot="0">
            <a:off x="7100619" y="2318721"/>
            <a:ext cx="9661328" cy="3798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82930" indent="-291465" lvl="1">
              <a:lnSpc>
                <a:spcPts val="3779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10+ Years of experience in start-ups, non-profits, and higher education leadership roles centered on College Student Success</a:t>
            </a:r>
          </a:p>
          <a:p>
            <a:pPr algn="l">
              <a:lnSpc>
                <a:spcPts val="3779"/>
              </a:lnSpc>
            </a:pPr>
          </a:p>
          <a:p>
            <a:pPr algn="l" marL="582930" indent="-291465" lvl="1">
              <a:lnSpc>
                <a:spcPts val="3779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Currently researching the applicability of Succession Planning practices to support professional and career development among ‘non-academic’ staff in higher education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953549" y="8092146"/>
            <a:ext cx="978370" cy="856074"/>
          </a:xfrm>
          <a:custGeom>
            <a:avLst/>
            <a:gdLst/>
            <a:ahLst/>
            <a:cxnLst/>
            <a:rect r="r" b="b" t="t" l="l"/>
            <a:pathLst>
              <a:path h="856074" w="978370">
                <a:moveTo>
                  <a:pt x="0" y="0"/>
                </a:moveTo>
                <a:lnTo>
                  <a:pt x="978370" y="0"/>
                </a:lnTo>
                <a:lnTo>
                  <a:pt x="978370" y="856073"/>
                </a:lnTo>
                <a:lnTo>
                  <a:pt x="0" y="8560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060842" y="7973095"/>
            <a:ext cx="978370" cy="1118137"/>
          </a:xfrm>
          <a:custGeom>
            <a:avLst/>
            <a:gdLst/>
            <a:ahLst/>
            <a:cxnLst/>
            <a:rect r="r" b="b" t="t" l="l"/>
            <a:pathLst>
              <a:path h="1118137" w="978370">
                <a:moveTo>
                  <a:pt x="0" y="0"/>
                </a:moveTo>
                <a:lnTo>
                  <a:pt x="978370" y="0"/>
                </a:lnTo>
                <a:lnTo>
                  <a:pt x="978370" y="1118137"/>
                </a:lnTo>
                <a:lnTo>
                  <a:pt x="0" y="11181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168135" y="8076655"/>
            <a:ext cx="978370" cy="887055"/>
          </a:xfrm>
          <a:custGeom>
            <a:avLst/>
            <a:gdLst/>
            <a:ahLst/>
            <a:cxnLst/>
            <a:rect r="r" b="b" t="t" l="l"/>
            <a:pathLst>
              <a:path h="887055" w="978370">
                <a:moveTo>
                  <a:pt x="0" y="0"/>
                </a:moveTo>
                <a:lnTo>
                  <a:pt x="978370" y="0"/>
                </a:lnTo>
                <a:lnTo>
                  <a:pt x="978370" y="887055"/>
                </a:lnTo>
                <a:lnTo>
                  <a:pt x="0" y="8870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100619" y="271506"/>
            <a:ext cx="9530023" cy="1078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20"/>
              </a:lnSpc>
            </a:pPr>
            <a:r>
              <a:rPr lang="en-US" sz="6300" b="true">
                <a:solidFill>
                  <a:srgbClr val="E65E07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Nicholas Geremia, MSED.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100619" y="1292499"/>
            <a:ext cx="9661328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b="true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Program Director, Student Affairs - Rutgers Health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5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176617"/>
            <a:ext cx="18288000" cy="3994736"/>
            <a:chOff x="0" y="0"/>
            <a:chExt cx="4816593" cy="105211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052111"/>
            </a:xfrm>
            <a:custGeom>
              <a:avLst/>
              <a:gdLst/>
              <a:ahLst/>
              <a:cxnLst/>
              <a:rect r="r" b="b" t="t" l="l"/>
              <a:pathLst>
                <a:path h="105211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052111"/>
                  </a:lnTo>
                  <a:lnTo>
                    <a:pt x="0" y="1052111"/>
                  </a:lnTo>
                  <a:close/>
                </a:path>
              </a:pathLst>
            </a:custGeom>
            <a:solidFill>
              <a:srgbClr val="E65E0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1109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58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10092166"/>
            <a:ext cx="18288000" cy="194834"/>
            <a:chOff x="0" y="0"/>
            <a:chExt cx="4816593" cy="5131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51314"/>
            </a:xfrm>
            <a:custGeom>
              <a:avLst/>
              <a:gdLst/>
              <a:ahLst/>
              <a:cxnLst/>
              <a:rect r="r" b="b" t="t" l="l"/>
              <a:pathLst>
                <a:path h="5131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1314"/>
                  </a:lnTo>
                  <a:lnTo>
                    <a:pt x="0" y="51314"/>
                  </a:lnTo>
                  <a:close/>
                </a:path>
              </a:pathLst>
            </a:custGeom>
            <a:solidFill>
              <a:srgbClr val="E65E0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816593" cy="108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58"/>
                </a:lnSpc>
              </a:pPr>
            </a:p>
          </p:txBody>
        </p:sp>
      </p:grpSp>
      <p:sp>
        <p:nvSpPr>
          <p:cNvPr name="AutoShape 8" id="8"/>
          <p:cNvSpPr/>
          <p:nvPr/>
        </p:nvSpPr>
        <p:spPr>
          <a:xfrm>
            <a:off x="0" y="9806388"/>
            <a:ext cx="18288000" cy="0"/>
          </a:xfrm>
          <a:prstGeom prst="line">
            <a:avLst/>
          </a:prstGeom>
          <a:ln cap="flat" w="38100">
            <a:solidFill>
              <a:srgbClr val="1A252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9" id="9"/>
          <p:cNvSpPr txBox="true"/>
          <p:nvPr/>
        </p:nvSpPr>
        <p:spPr>
          <a:xfrm rot="0">
            <a:off x="1363049" y="5900180"/>
            <a:ext cx="15561902" cy="129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b="true" sz="9999">
                <a:solidFill>
                  <a:srgbClr val="1A2526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SHARE OUT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783101" y="7760983"/>
            <a:ext cx="14721797" cy="1459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78"/>
              </a:lnSpc>
            </a:pPr>
            <a:r>
              <a:rPr lang="en-US" sz="5811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WHAT DID YOU LEARN FROM YOUR PARTNER OR GROUP?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6843512" y="624915"/>
            <a:ext cx="5111218" cy="4841717"/>
          </a:xfrm>
          <a:custGeom>
            <a:avLst/>
            <a:gdLst/>
            <a:ahLst/>
            <a:cxnLst/>
            <a:rect r="r" b="b" t="t" l="l"/>
            <a:pathLst>
              <a:path h="4841717" w="5111218">
                <a:moveTo>
                  <a:pt x="0" y="0"/>
                </a:moveTo>
                <a:lnTo>
                  <a:pt x="5111218" y="0"/>
                </a:lnTo>
                <a:lnTo>
                  <a:pt x="5111218" y="4841718"/>
                </a:lnTo>
                <a:lnTo>
                  <a:pt x="0" y="4841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>
  <p:cSld>
    <p:bg>
      <p:bgPr>
        <a:solidFill>
          <a:srgbClr val="E65E0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0667" y="3685509"/>
            <a:ext cx="18513697" cy="3030630"/>
            <a:chOff x="0" y="0"/>
            <a:chExt cx="4876035" cy="79819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76035" cy="798191"/>
            </a:xfrm>
            <a:custGeom>
              <a:avLst/>
              <a:gdLst/>
              <a:ahLst/>
              <a:cxnLst/>
              <a:rect r="r" b="b" t="t" l="l"/>
              <a:pathLst>
                <a:path h="798191" w="4876035">
                  <a:moveTo>
                    <a:pt x="0" y="0"/>
                  </a:moveTo>
                  <a:lnTo>
                    <a:pt x="4876035" y="0"/>
                  </a:lnTo>
                  <a:lnTo>
                    <a:pt x="4876035" y="798191"/>
                  </a:lnTo>
                  <a:lnTo>
                    <a:pt x="0" y="798191"/>
                  </a:lnTo>
                  <a:close/>
                </a:path>
              </a:pathLst>
            </a:custGeom>
            <a:solidFill>
              <a:srgbClr val="EDE5DE"/>
            </a:solidFill>
            <a:ln w="38100" cap="sq">
              <a:solidFill>
                <a:srgbClr val="732D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76035" cy="8553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58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0" y="4120860"/>
            <a:ext cx="18288000" cy="1826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38"/>
              </a:lnSpc>
              <a:spcBef>
                <a:spcPct val="0"/>
              </a:spcBef>
            </a:pPr>
            <a:r>
              <a:rPr lang="en-US" b="true" sz="10599">
                <a:solidFill>
                  <a:srgbClr val="E65E07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KNOW THEIR STYLE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>
  <p:cSld>
    <p:bg>
      <p:bgPr>
        <a:solidFill>
          <a:srgbClr val="E65E0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0" y="1970178"/>
            <a:ext cx="18288000" cy="0"/>
          </a:xfrm>
          <a:prstGeom prst="line">
            <a:avLst/>
          </a:prstGeom>
          <a:ln cap="flat" w="38100">
            <a:solidFill>
              <a:srgbClr val="EDE5DE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0" y="9414927"/>
            <a:ext cx="18288000" cy="872073"/>
            <a:chOff x="0" y="0"/>
            <a:chExt cx="4816593" cy="22968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29682"/>
            </a:xfrm>
            <a:custGeom>
              <a:avLst/>
              <a:gdLst/>
              <a:ahLst/>
              <a:cxnLst/>
              <a:rect r="r" b="b" t="t" l="l"/>
              <a:pathLst>
                <a:path h="22968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29682"/>
                  </a:lnTo>
                  <a:lnTo>
                    <a:pt x="0" y="229682"/>
                  </a:lnTo>
                  <a:close/>
                </a:path>
              </a:pathLst>
            </a:custGeom>
            <a:solidFill>
              <a:srgbClr val="EDE5DE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816593" cy="2773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aphicFrame>
        <p:nvGraphicFramePr>
          <p:cNvPr name="Table 6" id="6"/>
          <p:cNvGraphicFramePr>
            <a:graphicFrameLocks noGrp="true"/>
          </p:cNvGraphicFramePr>
          <p:nvPr/>
        </p:nvGraphicFramePr>
        <p:xfrm>
          <a:off x="1403452" y="2402413"/>
          <a:ext cx="15500145" cy="7219950"/>
        </p:xfrm>
        <a:graphic>
          <a:graphicData uri="http://schemas.openxmlformats.org/drawingml/2006/table">
            <a:tbl>
              <a:tblPr/>
              <a:tblGrid>
                <a:gridCol w="3433087"/>
                <a:gridCol w="5490521"/>
                <a:gridCol w="6576537"/>
              </a:tblGrid>
              <a:tr h="131792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1A2526"/>
                          </a:solidFill>
                          <a:latin typeface="Work Sans Bold"/>
                          <a:ea typeface="Work Sans Bold"/>
                          <a:cs typeface="Work Sans Bold"/>
                          <a:sym typeface="Work Sans Bold"/>
                        </a:rPr>
                        <a:t>COMMUNICATION STYLE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5D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1A2526"/>
                          </a:solidFill>
                          <a:latin typeface="Work Sans Bold"/>
                          <a:ea typeface="Work Sans Bold"/>
                          <a:cs typeface="Work Sans Bold"/>
                          <a:sym typeface="Work Sans Bold"/>
                        </a:rPr>
                        <a:t>POTENTIAL MANAGER CHARACTERISTICS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5D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1A2526"/>
                          </a:solidFill>
                          <a:latin typeface="Work Sans Bold"/>
                          <a:ea typeface="Work Sans Bold"/>
                          <a:cs typeface="Work Sans Bold"/>
                          <a:sym typeface="Work Sans Bold"/>
                        </a:rPr>
                        <a:t>SUGGESTED STRATEGIES TO ADAPT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5DE"/>
                    </a:solidFill>
                  </a:tcPr>
                </a:tc>
              </a:tr>
              <a:tr h="180498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1A2526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Direct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5E07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1A2526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Focused on the bottom-line, values quick answers, time-conscious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5E07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1A2526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Lead with conclusions or potentials solutions; Be concise and clear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5E07"/>
                    </a:solidFill>
                  </a:tcPr>
                </a:tc>
              </a:tr>
              <a:tr h="136567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1A2526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Collaborative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5E07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1A2526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Values input and discussion, seeks out varying viewpoints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5E07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1A2526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Present specific options; Ask for feedback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5E07"/>
                    </a:solidFill>
                  </a:tcPr>
                </a:tc>
              </a:tr>
              <a:tr h="136567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1A2526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Detail-Oriented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5E07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1A2526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Requires comprehensive information &amp; detail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5E07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1A2526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Be thorough; Provide background data; Anticipate questions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5E07"/>
                    </a:solidFill>
                  </a:tcPr>
                </a:tc>
              </a:tr>
              <a:tr h="136567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1A2526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Big Picture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5E07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1A2526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Focuses on strategy and outcomes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5E07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1A2526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Connect to institutional or area goals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1A25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5E07"/>
                    </a:solidFill>
                  </a:tcPr>
                </a:tc>
              </a:tr>
            </a:tbl>
          </a:graphicData>
        </a:graphic>
      </p:graphicFrame>
      <p:sp>
        <p:nvSpPr>
          <p:cNvPr name="TextBox 7" id="7"/>
          <p:cNvSpPr txBox="true"/>
          <p:nvPr/>
        </p:nvSpPr>
        <p:spPr>
          <a:xfrm rot="0">
            <a:off x="1384402" y="-208969"/>
            <a:ext cx="15519195" cy="2208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918"/>
              </a:lnSpc>
              <a:spcBef>
                <a:spcPct val="0"/>
              </a:spcBef>
            </a:pPr>
            <a:r>
              <a:rPr lang="en-US" b="true" sz="12798">
                <a:solidFill>
                  <a:srgbClr val="EDE5DE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APPROACHES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>
  <p:cSld>
    <p:bg>
      <p:bgPr>
        <a:solidFill>
          <a:srgbClr val="EDE5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614127" cy="10287000"/>
            <a:chOff x="0" y="0"/>
            <a:chExt cx="688494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8494" cy="2709333"/>
            </a:xfrm>
            <a:custGeom>
              <a:avLst/>
              <a:gdLst/>
              <a:ahLst/>
              <a:cxnLst/>
              <a:rect r="r" b="b" t="t" l="l"/>
              <a:pathLst>
                <a:path h="2709333" w="688494">
                  <a:moveTo>
                    <a:pt x="0" y="0"/>
                  </a:moveTo>
                  <a:lnTo>
                    <a:pt x="688494" y="0"/>
                  </a:lnTo>
                  <a:lnTo>
                    <a:pt x="68849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5E0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688494" cy="2766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58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17727147" y="0"/>
            <a:ext cx="0" cy="10287000"/>
          </a:xfrm>
          <a:prstGeom prst="line">
            <a:avLst/>
          </a:prstGeom>
          <a:ln cap="flat" w="38100">
            <a:solidFill>
              <a:srgbClr val="1A252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3477793" y="1737249"/>
            <a:ext cx="13366638" cy="67714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Which communication style best describes your current supervisor (direct, collaborative, detail-oriented, big-picture)?</a:t>
            </a:r>
          </a:p>
          <a:p>
            <a:pPr algn="ctr">
              <a:lnSpc>
                <a:spcPts val="8959"/>
              </a:lnSpc>
            </a:pPr>
          </a:p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How could you adapt?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385" y="331049"/>
            <a:ext cx="2363987" cy="9507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118"/>
              </a:lnSpc>
              <a:spcBef>
                <a:spcPct val="0"/>
              </a:spcBef>
            </a:pPr>
            <a:r>
              <a:rPr lang="en-US" b="true" sz="10799">
                <a:solidFill>
                  <a:srgbClr val="EDE5DE">
                    <a:alpha val="29804"/>
                  </a:srgbClr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MANAGING UP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>
  <p:cSld>
    <p:bg>
      <p:bgPr>
        <a:solidFill>
          <a:srgbClr val="E65E0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0667" y="3685509"/>
            <a:ext cx="18513697" cy="3030630"/>
            <a:chOff x="0" y="0"/>
            <a:chExt cx="4876035" cy="79819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76035" cy="798191"/>
            </a:xfrm>
            <a:custGeom>
              <a:avLst/>
              <a:gdLst/>
              <a:ahLst/>
              <a:cxnLst/>
              <a:rect r="r" b="b" t="t" l="l"/>
              <a:pathLst>
                <a:path h="798191" w="4876035">
                  <a:moveTo>
                    <a:pt x="0" y="0"/>
                  </a:moveTo>
                  <a:lnTo>
                    <a:pt x="4876035" y="0"/>
                  </a:lnTo>
                  <a:lnTo>
                    <a:pt x="4876035" y="798191"/>
                  </a:lnTo>
                  <a:lnTo>
                    <a:pt x="0" y="798191"/>
                  </a:lnTo>
                  <a:close/>
                </a:path>
              </a:pathLst>
            </a:custGeom>
            <a:solidFill>
              <a:srgbClr val="EDE5DE"/>
            </a:solidFill>
            <a:ln w="38100" cap="sq">
              <a:solidFill>
                <a:srgbClr val="732D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76035" cy="8553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58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0" y="3462823"/>
            <a:ext cx="18288000" cy="3285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159"/>
              </a:lnSpc>
            </a:pPr>
            <a:r>
              <a:rPr lang="en-US" b="true" sz="9399">
                <a:solidFill>
                  <a:srgbClr val="E65E07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COMMUNICATE</a:t>
            </a:r>
          </a:p>
          <a:p>
            <a:pPr algn="ctr">
              <a:lnSpc>
                <a:spcPts val="13159"/>
              </a:lnSpc>
              <a:spcBef>
                <a:spcPct val="0"/>
              </a:spcBef>
            </a:pPr>
            <a:r>
              <a:rPr lang="en-US" b="true" sz="9399">
                <a:solidFill>
                  <a:srgbClr val="E65E07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PROACTIVELY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5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866509"/>
            <a:chOff x="0" y="0"/>
            <a:chExt cx="4816593" cy="49159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491591"/>
            </a:xfrm>
            <a:custGeom>
              <a:avLst/>
              <a:gdLst/>
              <a:ahLst/>
              <a:cxnLst/>
              <a:rect r="r" b="b" t="t" l="l"/>
              <a:pathLst>
                <a:path h="49159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91591"/>
                  </a:lnTo>
                  <a:lnTo>
                    <a:pt x="0" y="491591"/>
                  </a:lnTo>
                  <a:close/>
                </a:path>
              </a:pathLst>
            </a:custGeom>
            <a:solidFill>
              <a:srgbClr val="E65E0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5487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58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185712" y="3846575"/>
            <a:ext cx="7958288" cy="4528989"/>
          </a:xfrm>
          <a:custGeom>
            <a:avLst/>
            <a:gdLst/>
            <a:ahLst/>
            <a:cxnLst/>
            <a:rect r="r" b="b" t="t" l="l"/>
            <a:pathLst>
              <a:path h="4528989" w="7958288">
                <a:moveTo>
                  <a:pt x="0" y="0"/>
                </a:moveTo>
                <a:lnTo>
                  <a:pt x="7958288" y="0"/>
                </a:lnTo>
                <a:lnTo>
                  <a:pt x="7958288" y="4528990"/>
                </a:lnTo>
                <a:lnTo>
                  <a:pt x="0" y="4528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1166" y="289076"/>
            <a:ext cx="18145669" cy="10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solidFill>
                  <a:srgbClr val="EDE5DE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PROACTIVE COMMUNICATION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012410" y="4805283"/>
            <a:ext cx="6407656" cy="655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59"/>
              </a:lnSpc>
              <a:spcBef>
                <a:spcPct val="0"/>
              </a:spcBef>
            </a:pPr>
            <a:r>
              <a:rPr lang="en-US" b="true" sz="3828">
                <a:solidFill>
                  <a:srgbClr val="1A2526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Regular Check-Ins / Briefs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012410" y="5659448"/>
            <a:ext cx="6407656" cy="11191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66"/>
              </a:lnSpc>
              <a:spcBef>
                <a:spcPct val="0"/>
              </a:spcBef>
            </a:pPr>
            <a:r>
              <a:rPr lang="en-US" sz="3190">
                <a:solidFill>
                  <a:srgbClr val="1A2526"/>
                </a:solidFill>
                <a:latin typeface="Work Sans"/>
                <a:ea typeface="Work Sans"/>
                <a:cs typeface="Work Sans"/>
                <a:sym typeface="Work Sans"/>
              </a:rPr>
              <a:t>Schedule brief bi/weekly updates with your manager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5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866509"/>
            <a:chOff x="0" y="0"/>
            <a:chExt cx="4816593" cy="49159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491591"/>
            </a:xfrm>
            <a:custGeom>
              <a:avLst/>
              <a:gdLst/>
              <a:ahLst/>
              <a:cxnLst/>
              <a:rect r="r" b="b" t="t" l="l"/>
              <a:pathLst>
                <a:path h="49159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91591"/>
                  </a:lnTo>
                  <a:lnTo>
                    <a:pt x="0" y="491591"/>
                  </a:lnTo>
                  <a:close/>
                </a:path>
              </a:pathLst>
            </a:custGeom>
            <a:solidFill>
              <a:srgbClr val="E65E0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5487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58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71166" y="289076"/>
            <a:ext cx="18145669" cy="10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solidFill>
                  <a:srgbClr val="EDE5DE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PROACTIVE COMMUNICATION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063305" y="4805283"/>
            <a:ext cx="6407656" cy="655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59"/>
              </a:lnSpc>
              <a:spcBef>
                <a:spcPct val="0"/>
              </a:spcBef>
            </a:pPr>
            <a:r>
              <a:rPr lang="en-US" b="true" sz="3828">
                <a:solidFill>
                  <a:srgbClr val="1A2526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Early Warning System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063305" y="5659448"/>
            <a:ext cx="6407656" cy="1681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66"/>
              </a:lnSpc>
              <a:spcBef>
                <a:spcPct val="0"/>
              </a:spcBef>
            </a:pPr>
            <a:r>
              <a:rPr lang="en-US" sz="3190">
                <a:solidFill>
                  <a:srgbClr val="1A2526"/>
                </a:solidFill>
                <a:latin typeface="Work Sans"/>
                <a:ea typeface="Work Sans"/>
                <a:cs typeface="Work Sans"/>
                <a:sym typeface="Work Sans"/>
              </a:rPr>
              <a:t>Have a plan in place for flagging potential issues before they become crises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249244" y="3779502"/>
            <a:ext cx="7096379" cy="5031978"/>
          </a:xfrm>
          <a:custGeom>
            <a:avLst/>
            <a:gdLst/>
            <a:ahLst/>
            <a:cxnLst/>
            <a:rect r="r" b="b" t="t" l="l"/>
            <a:pathLst>
              <a:path h="5031978" w="7096379">
                <a:moveTo>
                  <a:pt x="0" y="0"/>
                </a:moveTo>
                <a:lnTo>
                  <a:pt x="7096379" y="0"/>
                </a:lnTo>
                <a:lnTo>
                  <a:pt x="7096379" y="5031978"/>
                </a:lnTo>
                <a:lnTo>
                  <a:pt x="0" y="50319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5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866509"/>
            <a:chOff x="0" y="0"/>
            <a:chExt cx="4816593" cy="49159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491591"/>
            </a:xfrm>
            <a:custGeom>
              <a:avLst/>
              <a:gdLst/>
              <a:ahLst/>
              <a:cxnLst/>
              <a:rect r="r" b="b" t="t" l="l"/>
              <a:pathLst>
                <a:path h="49159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91591"/>
                  </a:lnTo>
                  <a:lnTo>
                    <a:pt x="0" y="491591"/>
                  </a:lnTo>
                  <a:close/>
                </a:path>
              </a:pathLst>
            </a:custGeom>
            <a:solidFill>
              <a:srgbClr val="E65E0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5487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58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71166" y="289076"/>
            <a:ext cx="18145669" cy="10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solidFill>
                  <a:srgbClr val="EDE5DE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PROACTIVE COMMUNICATION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063305" y="3703302"/>
            <a:ext cx="6407656" cy="655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59"/>
              </a:lnSpc>
              <a:spcBef>
                <a:spcPct val="0"/>
              </a:spcBef>
            </a:pPr>
            <a:r>
              <a:rPr lang="en-US" b="true" sz="3828">
                <a:solidFill>
                  <a:srgbClr val="1A2526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Documentation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063305" y="4557468"/>
            <a:ext cx="7274807" cy="3367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66"/>
              </a:lnSpc>
            </a:pPr>
            <a:r>
              <a:rPr lang="en-US" sz="3190">
                <a:solidFill>
                  <a:srgbClr val="1A2526"/>
                </a:solidFill>
                <a:latin typeface="Work Sans"/>
                <a:ea typeface="Work Sans"/>
                <a:cs typeface="Work Sans"/>
                <a:sym typeface="Work Sans"/>
              </a:rPr>
              <a:t>“Double-click” on ambiguous information to confirm comprehension</a:t>
            </a:r>
          </a:p>
          <a:p>
            <a:pPr algn="l">
              <a:lnSpc>
                <a:spcPts val="4466"/>
              </a:lnSpc>
            </a:pPr>
          </a:p>
          <a:p>
            <a:pPr algn="l">
              <a:lnSpc>
                <a:spcPts val="4466"/>
              </a:lnSpc>
              <a:spcBef>
                <a:spcPct val="0"/>
              </a:spcBef>
            </a:pPr>
            <a:r>
              <a:rPr lang="en-US" sz="3190">
                <a:solidFill>
                  <a:srgbClr val="1A2526"/>
                </a:solidFill>
                <a:latin typeface="Work Sans"/>
                <a:ea typeface="Work Sans"/>
                <a:cs typeface="Work Sans"/>
                <a:sym typeface="Work Sans"/>
              </a:rPr>
              <a:t>Summarize important conversations as a follow-up email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982682" y="3535322"/>
            <a:ext cx="5883537" cy="5487736"/>
          </a:xfrm>
          <a:custGeom>
            <a:avLst/>
            <a:gdLst/>
            <a:ahLst/>
            <a:cxnLst/>
            <a:rect r="r" b="b" t="t" l="l"/>
            <a:pathLst>
              <a:path h="5487736" w="5883537">
                <a:moveTo>
                  <a:pt x="0" y="0"/>
                </a:moveTo>
                <a:lnTo>
                  <a:pt x="5883537" y="0"/>
                </a:lnTo>
                <a:lnTo>
                  <a:pt x="5883537" y="5487736"/>
                </a:lnTo>
                <a:lnTo>
                  <a:pt x="0" y="5487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5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866509"/>
            <a:chOff x="0" y="0"/>
            <a:chExt cx="4816593" cy="49159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491591"/>
            </a:xfrm>
            <a:custGeom>
              <a:avLst/>
              <a:gdLst/>
              <a:ahLst/>
              <a:cxnLst/>
              <a:rect r="r" b="b" t="t" l="l"/>
              <a:pathLst>
                <a:path h="49159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91591"/>
                  </a:lnTo>
                  <a:lnTo>
                    <a:pt x="0" y="491591"/>
                  </a:lnTo>
                  <a:close/>
                </a:path>
              </a:pathLst>
            </a:custGeom>
            <a:solidFill>
              <a:srgbClr val="E65E0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5487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58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71166" y="289076"/>
            <a:ext cx="18145669" cy="10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solidFill>
                  <a:srgbClr val="EDE5DE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PROACTIVE COMMUNICATION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063305" y="4916283"/>
            <a:ext cx="6407656" cy="655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59"/>
              </a:lnSpc>
              <a:spcBef>
                <a:spcPct val="0"/>
              </a:spcBef>
            </a:pPr>
            <a:r>
              <a:rPr lang="en-US" b="true" sz="3828">
                <a:solidFill>
                  <a:srgbClr val="1A2526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Expectation Setting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063305" y="5770448"/>
            <a:ext cx="6407656" cy="11191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66"/>
              </a:lnSpc>
              <a:spcBef>
                <a:spcPct val="0"/>
              </a:spcBef>
            </a:pPr>
            <a:r>
              <a:rPr lang="en-US" sz="3190">
                <a:solidFill>
                  <a:srgbClr val="1A2526"/>
                </a:solidFill>
                <a:latin typeface="Work Sans"/>
                <a:ea typeface="Work Sans"/>
                <a:cs typeface="Work Sans"/>
                <a:sym typeface="Work Sans"/>
              </a:rPr>
              <a:t>Confirm understanding of the priorities and deadlines</a:t>
            </a:r>
          </a:p>
        </p:txBody>
      </p:sp>
      <p:sp>
        <p:nvSpPr>
          <p:cNvPr name="Freeform 8" id="8"/>
          <p:cNvSpPr/>
          <p:nvPr/>
        </p:nvSpPr>
        <p:spPr>
          <a:xfrm flipH="true" flipV="false" rot="0">
            <a:off x="2438955" y="3113418"/>
            <a:ext cx="5588000" cy="4114800"/>
          </a:xfrm>
          <a:custGeom>
            <a:avLst/>
            <a:gdLst/>
            <a:ahLst/>
            <a:cxnLst/>
            <a:rect r="r" b="b" t="t" l="l"/>
            <a:pathLst>
              <a:path h="4114800" w="5588000">
                <a:moveTo>
                  <a:pt x="5588000" y="0"/>
                </a:moveTo>
                <a:lnTo>
                  <a:pt x="0" y="0"/>
                </a:lnTo>
                <a:lnTo>
                  <a:pt x="0" y="4114800"/>
                </a:lnTo>
                <a:lnTo>
                  <a:pt x="5588000" y="4114800"/>
                </a:lnTo>
                <a:lnTo>
                  <a:pt x="55880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62125" y="6346720"/>
            <a:ext cx="6264830" cy="3098243"/>
          </a:xfrm>
          <a:custGeom>
            <a:avLst/>
            <a:gdLst/>
            <a:ahLst/>
            <a:cxnLst/>
            <a:rect r="r" b="b" t="t" l="l"/>
            <a:pathLst>
              <a:path h="3098243" w="6264830">
                <a:moveTo>
                  <a:pt x="0" y="0"/>
                </a:moveTo>
                <a:lnTo>
                  <a:pt x="6264830" y="0"/>
                </a:lnTo>
                <a:lnTo>
                  <a:pt x="6264830" y="3098243"/>
                </a:lnTo>
                <a:lnTo>
                  <a:pt x="0" y="30982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>
  <p:cSld>
    <p:bg>
      <p:bgPr>
        <a:solidFill>
          <a:srgbClr val="EDE5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655173" y="4450822"/>
            <a:ext cx="10977653" cy="3530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Status Updates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Problem Alerts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Resource Requests &amp; Justifications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Meeting Preparation &amp; Recap</a:t>
            </a:r>
          </a:p>
        </p:txBody>
      </p:sp>
      <p:sp>
        <p:nvSpPr>
          <p:cNvPr name="AutoShape 3" id="3"/>
          <p:cNvSpPr/>
          <p:nvPr/>
        </p:nvSpPr>
        <p:spPr>
          <a:xfrm flipV="true">
            <a:off x="0" y="2226864"/>
            <a:ext cx="18288000" cy="0"/>
          </a:xfrm>
          <a:prstGeom prst="line">
            <a:avLst/>
          </a:prstGeom>
          <a:ln cap="flat" w="38100">
            <a:solidFill>
              <a:srgbClr val="1A252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1028700" y="1248964"/>
            <a:ext cx="16230600" cy="1677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80"/>
              </a:lnSpc>
              <a:spcBef>
                <a:spcPct val="0"/>
              </a:spcBef>
            </a:pPr>
            <a:r>
              <a:rPr lang="en-US" b="true" sz="9700">
                <a:solidFill>
                  <a:srgbClr val="1A2526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BEING PROACTIVE</a:t>
            </a:r>
          </a:p>
        </p:txBody>
      </p:sp>
      <p:sp>
        <p:nvSpPr>
          <p:cNvPr name="AutoShape 5" id="5"/>
          <p:cNvSpPr/>
          <p:nvPr/>
        </p:nvSpPr>
        <p:spPr>
          <a:xfrm flipV="true">
            <a:off x="0" y="9715497"/>
            <a:ext cx="18288000" cy="0"/>
          </a:xfrm>
          <a:prstGeom prst="line">
            <a:avLst/>
          </a:prstGeom>
          <a:ln cap="flat" w="38100">
            <a:solidFill>
              <a:srgbClr val="1A2526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5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322868" y="409575"/>
            <a:ext cx="11642264" cy="5355442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4169699" y="6707572"/>
            <a:ext cx="9948602" cy="1228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25"/>
              </a:lnSpc>
              <a:spcBef>
                <a:spcPct val="0"/>
              </a:spcBef>
            </a:pPr>
            <a:r>
              <a:rPr lang="en-US" b="true" sz="8020">
                <a:solidFill>
                  <a:srgbClr val="060644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ONE MIC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230487" y="8174422"/>
            <a:ext cx="13827026" cy="8965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60644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One person speaking at a time!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p="http://schemas.openxmlformats.org/presentationml/2006/main" xmlns:a="http://schemas.openxmlformats.org/drawingml/2006/main">
  <p:cSld>
    <p:bg>
      <p:bgPr>
        <a:solidFill>
          <a:srgbClr val="EDE5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655173" y="4277206"/>
            <a:ext cx="10977653" cy="2644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What would proactive communication look like in your current role?</a:t>
            </a:r>
          </a:p>
        </p:txBody>
      </p:sp>
      <p:sp>
        <p:nvSpPr>
          <p:cNvPr name="AutoShape 3" id="3"/>
          <p:cNvSpPr/>
          <p:nvPr/>
        </p:nvSpPr>
        <p:spPr>
          <a:xfrm flipV="true">
            <a:off x="0" y="2226864"/>
            <a:ext cx="18288000" cy="0"/>
          </a:xfrm>
          <a:prstGeom prst="line">
            <a:avLst/>
          </a:prstGeom>
          <a:ln cap="flat" w="38100">
            <a:solidFill>
              <a:srgbClr val="1A252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1028700" y="1248964"/>
            <a:ext cx="16230600" cy="1677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80"/>
              </a:lnSpc>
              <a:spcBef>
                <a:spcPct val="0"/>
              </a:spcBef>
            </a:pPr>
            <a:r>
              <a:rPr lang="en-US" b="true" sz="9700">
                <a:solidFill>
                  <a:srgbClr val="1A2526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BEING PROACTIVE</a:t>
            </a:r>
          </a:p>
        </p:txBody>
      </p:sp>
      <p:sp>
        <p:nvSpPr>
          <p:cNvPr name="AutoShape 5" id="5"/>
          <p:cNvSpPr/>
          <p:nvPr/>
        </p:nvSpPr>
        <p:spPr>
          <a:xfrm flipV="true">
            <a:off x="0" y="9715497"/>
            <a:ext cx="18288000" cy="0"/>
          </a:xfrm>
          <a:prstGeom prst="line">
            <a:avLst/>
          </a:prstGeom>
          <a:ln cap="flat" w="38100">
            <a:solidFill>
              <a:srgbClr val="1A2526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>
  <p:cSld>
    <p:bg>
      <p:bgPr>
        <a:solidFill>
          <a:srgbClr val="E65E0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0667" y="3685509"/>
            <a:ext cx="18513697" cy="3030630"/>
            <a:chOff x="0" y="0"/>
            <a:chExt cx="4876035" cy="79819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76035" cy="798191"/>
            </a:xfrm>
            <a:custGeom>
              <a:avLst/>
              <a:gdLst/>
              <a:ahLst/>
              <a:cxnLst/>
              <a:rect r="r" b="b" t="t" l="l"/>
              <a:pathLst>
                <a:path h="798191" w="4876035">
                  <a:moveTo>
                    <a:pt x="0" y="0"/>
                  </a:moveTo>
                  <a:lnTo>
                    <a:pt x="4876035" y="0"/>
                  </a:lnTo>
                  <a:lnTo>
                    <a:pt x="4876035" y="798191"/>
                  </a:lnTo>
                  <a:lnTo>
                    <a:pt x="0" y="798191"/>
                  </a:lnTo>
                  <a:close/>
                </a:path>
              </a:pathLst>
            </a:custGeom>
            <a:solidFill>
              <a:srgbClr val="EDE5DE"/>
            </a:solidFill>
            <a:ln w="38100" cap="sq">
              <a:solidFill>
                <a:srgbClr val="732D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76035" cy="8553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58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0" y="3462823"/>
            <a:ext cx="18288000" cy="3285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159"/>
              </a:lnSpc>
            </a:pPr>
            <a:r>
              <a:rPr lang="en-US" b="true" sz="9399">
                <a:solidFill>
                  <a:srgbClr val="E65E07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ALIGN WITH</a:t>
            </a:r>
          </a:p>
          <a:p>
            <a:pPr algn="ctr">
              <a:lnSpc>
                <a:spcPts val="13159"/>
              </a:lnSpc>
              <a:spcBef>
                <a:spcPct val="0"/>
              </a:spcBef>
            </a:pPr>
            <a:r>
              <a:rPr lang="en-US" b="true" sz="9399">
                <a:solidFill>
                  <a:srgbClr val="E65E07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THE INSTITUTION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>
  <p:cSld>
    <p:bg>
      <p:bgPr>
        <a:solidFill>
          <a:srgbClr val="EDE5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614127" cy="10287000"/>
            <a:chOff x="0" y="0"/>
            <a:chExt cx="688494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8494" cy="2709333"/>
            </a:xfrm>
            <a:custGeom>
              <a:avLst/>
              <a:gdLst/>
              <a:ahLst/>
              <a:cxnLst/>
              <a:rect r="r" b="b" t="t" l="l"/>
              <a:pathLst>
                <a:path h="2709333" w="688494">
                  <a:moveTo>
                    <a:pt x="0" y="0"/>
                  </a:moveTo>
                  <a:lnTo>
                    <a:pt x="688494" y="0"/>
                  </a:lnTo>
                  <a:lnTo>
                    <a:pt x="68849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5E0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688494" cy="2766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58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17727147" y="0"/>
            <a:ext cx="0" cy="10287000"/>
          </a:xfrm>
          <a:prstGeom prst="line">
            <a:avLst/>
          </a:prstGeom>
          <a:ln cap="flat" w="38100">
            <a:solidFill>
              <a:srgbClr val="1A252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3477793" y="2257649"/>
            <a:ext cx="13366638" cy="5638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Think of a recent request</a:t>
            </a:r>
          </a:p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you’ve made</a:t>
            </a:r>
          </a:p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-or-</a:t>
            </a:r>
          </a:p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an upcoming request you would</a:t>
            </a:r>
          </a:p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like to make.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385" y="331049"/>
            <a:ext cx="2363987" cy="9507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118"/>
              </a:lnSpc>
              <a:spcBef>
                <a:spcPct val="0"/>
              </a:spcBef>
            </a:pPr>
            <a:r>
              <a:rPr lang="en-US" b="true" sz="10799">
                <a:solidFill>
                  <a:srgbClr val="EDE5DE">
                    <a:alpha val="29804"/>
                  </a:srgbClr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MANAGING UP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>
  <p:cSld>
    <p:bg>
      <p:bgPr>
        <a:solidFill>
          <a:srgbClr val="EDE5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4405757"/>
            <a:ext cx="16230600" cy="3530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Work with a partner to reframe your request in terms of institutional benefit. </a:t>
            </a:r>
          </a:p>
          <a:p>
            <a:pPr algn="ctr">
              <a:lnSpc>
                <a:spcPts val="7000"/>
              </a:lnSpc>
            </a:pP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Each person gets 2-3 minutes to workshop. </a:t>
            </a:r>
          </a:p>
        </p:txBody>
      </p:sp>
      <p:sp>
        <p:nvSpPr>
          <p:cNvPr name="AutoShape 3" id="3"/>
          <p:cNvSpPr/>
          <p:nvPr/>
        </p:nvSpPr>
        <p:spPr>
          <a:xfrm flipV="true">
            <a:off x="0" y="2226864"/>
            <a:ext cx="18288000" cy="0"/>
          </a:xfrm>
          <a:prstGeom prst="line">
            <a:avLst/>
          </a:prstGeom>
          <a:ln cap="flat" w="38100">
            <a:solidFill>
              <a:srgbClr val="1A252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1028700" y="1248964"/>
            <a:ext cx="16230600" cy="1717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b="true" sz="9999">
                <a:solidFill>
                  <a:srgbClr val="1A2526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TURN &amp; TALK</a:t>
            </a:r>
          </a:p>
        </p:txBody>
      </p:sp>
      <p:sp>
        <p:nvSpPr>
          <p:cNvPr name="AutoShape 5" id="5"/>
          <p:cNvSpPr/>
          <p:nvPr/>
        </p:nvSpPr>
        <p:spPr>
          <a:xfrm flipV="true">
            <a:off x="0" y="9715497"/>
            <a:ext cx="18288000" cy="0"/>
          </a:xfrm>
          <a:prstGeom prst="line">
            <a:avLst/>
          </a:prstGeom>
          <a:ln cap="flat" w="38100">
            <a:solidFill>
              <a:srgbClr val="1A2526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5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176617"/>
            <a:ext cx="18288000" cy="3994736"/>
            <a:chOff x="0" y="0"/>
            <a:chExt cx="4816593" cy="105211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052111"/>
            </a:xfrm>
            <a:custGeom>
              <a:avLst/>
              <a:gdLst/>
              <a:ahLst/>
              <a:cxnLst/>
              <a:rect r="r" b="b" t="t" l="l"/>
              <a:pathLst>
                <a:path h="105211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052111"/>
                  </a:lnTo>
                  <a:lnTo>
                    <a:pt x="0" y="1052111"/>
                  </a:lnTo>
                  <a:close/>
                </a:path>
              </a:pathLst>
            </a:custGeom>
            <a:solidFill>
              <a:srgbClr val="E65E0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1109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58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10092166"/>
            <a:ext cx="18288000" cy="194834"/>
            <a:chOff x="0" y="0"/>
            <a:chExt cx="4816593" cy="5131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51314"/>
            </a:xfrm>
            <a:custGeom>
              <a:avLst/>
              <a:gdLst/>
              <a:ahLst/>
              <a:cxnLst/>
              <a:rect r="r" b="b" t="t" l="l"/>
              <a:pathLst>
                <a:path h="5131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1314"/>
                  </a:lnTo>
                  <a:lnTo>
                    <a:pt x="0" y="51314"/>
                  </a:lnTo>
                  <a:close/>
                </a:path>
              </a:pathLst>
            </a:custGeom>
            <a:solidFill>
              <a:srgbClr val="E65E0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816593" cy="108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58"/>
                </a:lnSpc>
              </a:pPr>
            </a:p>
          </p:txBody>
        </p:sp>
      </p:grpSp>
      <p:sp>
        <p:nvSpPr>
          <p:cNvPr name="AutoShape 8" id="8"/>
          <p:cNvSpPr/>
          <p:nvPr/>
        </p:nvSpPr>
        <p:spPr>
          <a:xfrm>
            <a:off x="0" y="9806388"/>
            <a:ext cx="18288000" cy="0"/>
          </a:xfrm>
          <a:prstGeom prst="line">
            <a:avLst/>
          </a:prstGeom>
          <a:ln cap="flat" w="38100">
            <a:solidFill>
              <a:srgbClr val="1A252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9" id="9"/>
          <p:cNvSpPr txBox="true"/>
          <p:nvPr/>
        </p:nvSpPr>
        <p:spPr>
          <a:xfrm rot="0">
            <a:off x="1363049" y="5900180"/>
            <a:ext cx="15561902" cy="129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b="true" sz="9999">
                <a:solidFill>
                  <a:srgbClr val="1A2526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SHARE OUT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783101" y="7760983"/>
            <a:ext cx="14721797" cy="1459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78"/>
              </a:lnSpc>
            </a:pPr>
            <a:r>
              <a:rPr lang="en-US" sz="5811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WHAT DID YOU LEARN FROM YOUR PARTNER OR GROUP?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6843512" y="624915"/>
            <a:ext cx="5111218" cy="4841717"/>
          </a:xfrm>
          <a:custGeom>
            <a:avLst/>
            <a:gdLst/>
            <a:ahLst/>
            <a:cxnLst/>
            <a:rect r="r" b="b" t="t" l="l"/>
            <a:pathLst>
              <a:path h="4841717" w="5111218">
                <a:moveTo>
                  <a:pt x="0" y="0"/>
                </a:moveTo>
                <a:lnTo>
                  <a:pt x="5111218" y="0"/>
                </a:lnTo>
                <a:lnTo>
                  <a:pt x="5111218" y="4841718"/>
                </a:lnTo>
                <a:lnTo>
                  <a:pt x="0" y="4841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5E0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0" y="2332053"/>
            <a:ext cx="18288000" cy="0"/>
          </a:xfrm>
          <a:prstGeom prst="line">
            <a:avLst/>
          </a:prstGeom>
          <a:ln cap="flat" w="38100">
            <a:solidFill>
              <a:srgbClr val="EDE5D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1950591" y="3228433"/>
            <a:ext cx="5021550" cy="1066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true">
                <a:solidFill>
                  <a:srgbClr val="1A2526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Harvard Business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1A2526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Review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57373" y="276541"/>
            <a:ext cx="17373253" cy="17602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279"/>
              </a:lnSpc>
              <a:spcBef>
                <a:spcPct val="0"/>
              </a:spcBef>
            </a:pPr>
            <a:r>
              <a:rPr lang="en-US" b="true" sz="10199">
                <a:solidFill>
                  <a:srgbClr val="EDE5DE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ADDITIONAL RESOURCES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595172" y="4936751"/>
            <a:ext cx="3732388" cy="3732388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2046673" y="4936751"/>
            <a:ext cx="3732388" cy="3732388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1402092" y="3228433"/>
            <a:ext cx="5021550" cy="1066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true">
                <a:solidFill>
                  <a:srgbClr val="1A2526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The Chronicle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1A2526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of Higher Education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6506105" y="5247783"/>
            <a:ext cx="5381073" cy="5204965"/>
          </a:xfrm>
          <a:custGeom>
            <a:avLst/>
            <a:gdLst/>
            <a:ahLst/>
            <a:cxnLst/>
            <a:rect r="r" b="b" t="t" l="l"/>
            <a:pathLst>
              <a:path h="5204965" w="5381073">
                <a:moveTo>
                  <a:pt x="0" y="0"/>
                </a:moveTo>
                <a:lnTo>
                  <a:pt x="5381073" y="0"/>
                </a:lnTo>
                <a:lnTo>
                  <a:pt x="5381073" y="5204964"/>
                </a:lnTo>
                <a:lnTo>
                  <a:pt x="0" y="5204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5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176617"/>
            <a:ext cx="18288000" cy="3994736"/>
            <a:chOff x="0" y="0"/>
            <a:chExt cx="4816593" cy="105211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052111"/>
            </a:xfrm>
            <a:custGeom>
              <a:avLst/>
              <a:gdLst/>
              <a:ahLst/>
              <a:cxnLst/>
              <a:rect r="r" b="b" t="t" l="l"/>
              <a:pathLst>
                <a:path h="105211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052111"/>
                  </a:lnTo>
                  <a:lnTo>
                    <a:pt x="0" y="1052111"/>
                  </a:lnTo>
                  <a:close/>
                </a:path>
              </a:pathLst>
            </a:custGeom>
            <a:solidFill>
              <a:srgbClr val="E65E0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1109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58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10092166"/>
            <a:ext cx="18288000" cy="194834"/>
            <a:chOff x="0" y="0"/>
            <a:chExt cx="4816593" cy="5131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51314"/>
            </a:xfrm>
            <a:custGeom>
              <a:avLst/>
              <a:gdLst/>
              <a:ahLst/>
              <a:cxnLst/>
              <a:rect r="r" b="b" t="t" l="l"/>
              <a:pathLst>
                <a:path h="5131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1314"/>
                  </a:lnTo>
                  <a:lnTo>
                    <a:pt x="0" y="51314"/>
                  </a:lnTo>
                  <a:close/>
                </a:path>
              </a:pathLst>
            </a:custGeom>
            <a:solidFill>
              <a:srgbClr val="E65E0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816593" cy="108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58"/>
                </a:lnSpc>
              </a:pPr>
            </a:p>
          </p:txBody>
        </p:sp>
      </p:grpSp>
      <p:sp>
        <p:nvSpPr>
          <p:cNvPr name="AutoShape 8" id="8"/>
          <p:cNvSpPr/>
          <p:nvPr/>
        </p:nvSpPr>
        <p:spPr>
          <a:xfrm>
            <a:off x="0" y="9806388"/>
            <a:ext cx="18288000" cy="0"/>
          </a:xfrm>
          <a:prstGeom prst="line">
            <a:avLst/>
          </a:prstGeom>
          <a:ln cap="flat" w="38100">
            <a:solidFill>
              <a:srgbClr val="1A252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5715000" y="431953"/>
            <a:ext cx="6858000" cy="4114800"/>
          </a:xfrm>
          <a:custGeom>
            <a:avLst/>
            <a:gdLst/>
            <a:ahLst/>
            <a:cxnLst/>
            <a:rect r="r" b="b" t="t" l="l"/>
            <a:pathLst>
              <a:path h="4114800" w="6858000">
                <a:moveTo>
                  <a:pt x="0" y="0"/>
                </a:moveTo>
                <a:lnTo>
                  <a:pt x="6858000" y="0"/>
                </a:lnTo>
                <a:lnTo>
                  <a:pt x="6858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363049" y="4832503"/>
            <a:ext cx="15561902" cy="1295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b="true" sz="9999">
                <a:solidFill>
                  <a:srgbClr val="1A2526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CHEERS!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558745" y="6331642"/>
            <a:ext cx="13170509" cy="7581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78"/>
              </a:lnSpc>
            </a:pPr>
            <a:r>
              <a:rPr lang="en-US" sz="5811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THANK YOU FOR YOUR ATTENTION!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822537" y="7842250"/>
            <a:ext cx="4230575" cy="1063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1A2526"/>
                </a:solidFill>
                <a:latin typeface="Work Sans"/>
                <a:ea typeface="Work Sans"/>
                <a:cs typeface="Work Sans"/>
                <a:sym typeface="Work Sans"/>
              </a:rPr>
              <a:t>Nicholas Geremia, MSEd.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1A2526"/>
                </a:solidFill>
                <a:latin typeface="Work Sans"/>
                <a:ea typeface="Work Sans"/>
                <a:cs typeface="Work Sans"/>
                <a:sym typeface="Work Sans"/>
              </a:rPr>
              <a:t>Rutgers Health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1A2526"/>
                </a:solidFill>
                <a:latin typeface="Work Sans"/>
                <a:ea typeface="Work Sans"/>
                <a:cs typeface="Work Sans"/>
                <a:sym typeface="Work Sans"/>
              </a:rPr>
              <a:t>Nick.Geremia@rutgers.edu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234888" y="7842250"/>
            <a:ext cx="3217248" cy="432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58"/>
              </a:lnSpc>
            </a:pPr>
            <a:r>
              <a:rPr lang="en-US" sz="2470" spc="24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Get in touch: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>
  <p:cSld>
    <p:bg>
      <p:bgPr>
        <a:solidFill>
          <a:srgbClr val="EDE5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069704"/>
            <a:ext cx="16230600" cy="6188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If you learned something, please consider a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E65E07"/>
                </a:solidFill>
                <a:latin typeface="Stinger Fit"/>
                <a:ea typeface="Stinger Fit"/>
                <a:cs typeface="Stinger Fit"/>
                <a:sym typeface="Stinger Fit"/>
              </a:rPr>
              <a:t>good</a:t>
            </a:r>
            <a:r>
              <a:rPr lang="en-US" sz="5000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 survey rating</a:t>
            </a:r>
          </a:p>
          <a:p>
            <a:pPr algn="ctr">
              <a:lnSpc>
                <a:spcPts val="7000"/>
              </a:lnSpc>
            </a:pPr>
          </a:p>
          <a:p>
            <a:pPr algn="ctr">
              <a:lnSpc>
                <a:spcPts val="7000"/>
              </a:lnSpc>
            </a:pPr>
            <a:r>
              <a:rPr lang="en-US" sz="5000" i="true">
                <a:solidFill>
                  <a:srgbClr val="1A2526"/>
                </a:solidFill>
                <a:latin typeface="Stinger Fit Italics"/>
                <a:ea typeface="Stinger Fit Italics"/>
                <a:cs typeface="Stinger Fit Italics"/>
                <a:sym typeface="Stinger Fit Italics"/>
              </a:rPr>
              <a:t>- but -</a:t>
            </a:r>
          </a:p>
          <a:p>
            <a:pPr algn="ctr">
              <a:lnSpc>
                <a:spcPts val="7000"/>
              </a:lnSpc>
            </a:pP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If you learned something and had fun,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please consider a </a:t>
            </a:r>
            <a:r>
              <a:rPr lang="en-US" sz="5000">
                <a:solidFill>
                  <a:srgbClr val="E65E07"/>
                </a:solidFill>
                <a:latin typeface="Stinger Fit"/>
                <a:ea typeface="Stinger Fit"/>
                <a:cs typeface="Stinger Fit"/>
                <a:sym typeface="Stinger Fit"/>
              </a:rPr>
              <a:t>great</a:t>
            </a:r>
            <a:r>
              <a:rPr lang="en-US" sz="5000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 survey rating!</a:t>
            </a:r>
          </a:p>
        </p:txBody>
      </p:sp>
      <p:sp>
        <p:nvSpPr>
          <p:cNvPr name="AutoShape 3" id="3"/>
          <p:cNvSpPr/>
          <p:nvPr/>
        </p:nvSpPr>
        <p:spPr>
          <a:xfrm flipV="true">
            <a:off x="0" y="2226864"/>
            <a:ext cx="18288000" cy="0"/>
          </a:xfrm>
          <a:prstGeom prst="line">
            <a:avLst/>
          </a:prstGeom>
          <a:ln cap="flat" w="38100">
            <a:solidFill>
              <a:srgbClr val="1A252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1028700" y="828675"/>
            <a:ext cx="16230600" cy="1677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80"/>
              </a:lnSpc>
              <a:spcBef>
                <a:spcPct val="0"/>
              </a:spcBef>
            </a:pPr>
            <a:r>
              <a:rPr lang="en-US" b="true" sz="9700">
                <a:solidFill>
                  <a:srgbClr val="1A2526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COMPLETE THE SURVEY!</a:t>
            </a:r>
          </a:p>
        </p:txBody>
      </p:sp>
      <p:sp>
        <p:nvSpPr>
          <p:cNvPr name="AutoShape 5" id="5"/>
          <p:cNvSpPr/>
          <p:nvPr/>
        </p:nvSpPr>
        <p:spPr>
          <a:xfrm flipV="true">
            <a:off x="0" y="9715497"/>
            <a:ext cx="18288000" cy="0"/>
          </a:xfrm>
          <a:prstGeom prst="line">
            <a:avLst/>
          </a:prstGeom>
          <a:ln cap="flat" w="38100">
            <a:solidFill>
              <a:srgbClr val="1A2526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32D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144000" y="3981450"/>
            <a:ext cx="7998183" cy="2257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665"/>
              </a:lnSpc>
              <a:spcBef>
                <a:spcPct val="0"/>
              </a:spcBef>
            </a:pPr>
            <a:r>
              <a:rPr lang="en-US" b="true" sz="722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“MAKE YOURSELF KNOWN!”</a:t>
            </a:r>
          </a:p>
        </p:txBody>
      </p:sp>
      <p:pic>
        <p:nvPicPr>
          <p:cNvPr name="Picture 3" id="3" descr="Pointing At You Mariah Carey GIF by Apple Music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2216296" y="2109070"/>
            <a:ext cx="6068861" cy="60688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5E0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4488811" y="2912412"/>
            <a:ext cx="9310378" cy="6633645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-189939" y="436812"/>
            <a:ext cx="18667877" cy="2162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05"/>
              </a:lnSpc>
            </a:pPr>
            <a:r>
              <a:rPr lang="en-US" b="true" sz="692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ASSUME THE BEST OF THE PRESENTER</a:t>
            </a:r>
          </a:p>
          <a:p>
            <a:pPr algn="ctr" marL="0" indent="0" lvl="0">
              <a:lnSpc>
                <a:spcPts val="8305"/>
              </a:lnSpc>
              <a:spcBef>
                <a:spcPct val="0"/>
              </a:spcBef>
            </a:pPr>
            <a:r>
              <a:rPr lang="en-US" b="true" sz="692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AND YOUR PEERS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DA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144000" y="0"/>
            <a:ext cx="9005271" cy="10774004"/>
          </a:xfrm>
          <a:custGeom>
            <a:avLst/>
            <a:gdLst/>
            <a:ahLst/>
            <a:cxnLst/>
            <a:rect r="r" b="b" t="t" l="l"/>
            <a:pathLst>
              <a:path h="10774004" w="9005271">
                <a:moveTo>
                  <a:pt x="0" y="0"/>
                </a:moveTo>
                <a:lnTo>
                  <a:pt x="9005271" y="0"/>
                </a:lnTo>
                <a:lnTo>
                  <a:pt x="9005271" y="10774004"/>
                </a:lnTo>
                <a:lnTo>
                  <a:pt x="0" y="107740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55756" y="4152900"/>
            <a:ext cx="8188244" cy="233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905"/>
              </a:lnSpc>
              <a:spcBef>
                <a:spcPct val="0"/>
              </a:spcBef>
            </a:pPr>
            <a:r>
              <a:rPr lang="en-US" b="true" sz="742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DON’T BE DISRESPECTFUL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5E0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4297274" y="3086100"/>
            <a:ext cx="4114800" cy="4114800"/>
          </a:xfrm>
          <a:prstGeom prst="rect">
            <a:avLst/>
          </a:prstGeom>
        </p:spPr>
      </p:pic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-5257" y="-361010"/>
            <a:ext cx="4932705" cy="6533210"/>
          </a:xfrm>
          <a:prstGeom prst="rect">
            <a:avLst/>
          </a:prstGeom>
        </p:spPr>
      </p:pic>
      <p:pic>
        <p:nvPicPr>
          <p:cNvPr name="Picture 4" id="4">
            <a:hlinkClick action="ppaction://media"/>
          </p:cNvPr>
          <p:cNvPicPr>
            <a:picLocks noChangeAspect="true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577478">
            <a:off x="5943194" y="57004"/>
            <a:ext cx="7347857" cy="4114800"/>
          </a:xfrm>
          <a:prstGeom prst="rect">
            <a:avLst/>
          </a:prstGeom>
        </p:spPr>
      </p:pic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vide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1446931">
            <a:off x="14159969" y="-678845"/>
            <a:ext cx="5486400" cy="4114800"/>
          </a:xfrm>
          <a:prstGeom prst="rect">
            <a:avLst/>
          </a:prstGeom>
        </p:spPr>
      </p:pic>
      <p:pic>
        <p:nvPicPr>
          <p:cNvPr name="Picture 6" id="6">
            <a:hlinkClick action="ppaction://media"/>
          </p:cNvPr>
          <p:cNvPicPr>
            <a:picLocks noChangeAspect="true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/>
          <a:srcRect l="0" t="0" r="0" b="0"/>
          <a:stretch>
            <a:fillRect/>
          </a:stretch>
        </p:blipFill>
        <p:spPr>
          <a:xfrm flipH="false" flipV="false" rot="-268150">
            <a:off x="10810178" y="-357419"/>
            <a:ext cx="4563750" cy="4563750"/>
          </a:xfrm>
          <a:prstGeom prst="rect">
            <a:avLst/>
          </a:prstGeom>
        </p:spPr>
      </p:pic>
      <p:pic>
        <p:nvPicPr>
          <p:cNvPr name="Picture 7" id="7">
            <a:hlinkClick action="ppaction://media"/>
          </p:cNvPr>
          <p:cNvPicPr>
            <a:picLocks noChangeAspect="true"/>
          </p:cNvPicPr>
          <p:nvPr>
            <a:vide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8"/>
          <a:srcRect l="0" t="0" r="0" b="0"/>
          <a:stretch>
            <a:fillRect/>
          </a:stretch>
        </p:blipFill>
        <p:spPr>
          <a:xfrm flipH="false" flipV="false" rot="475568">
            <a:off x="5719774" y="5991175"/>
            <a:ext cx="3888311" cy="4471557"/>
          </a:xfrm>
          <a:prstGeom prst="rect">
            <a:avLst/>
          </a:prstGeom>
        </p:spPr>
      </p:pic>
      <p:pic>
        <p:nvPicPr>
          <p:cNvPr name="Picture 8" id="8">
            <a:hlinkClick action="ppaction://media"/>
          </p:cNvPr>
          <p:cNvPicPr>
            <a:picLocks noChangeAspect="true"/>
          </p:cNvPicPr>
          <p:nvPr>
            <a:vide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1"/>
          <a:srcRect l="0" t="0" r="0" b="0"/>
          <a:stretch>
            <a:fillRect/>
          </a:stretch>
        </p:blipFill>
        <p:spPr>
          <a:xfrm flipH="false" flipV="false" rot="-393231">
            <a:off x="13417791" y="6604455"/>
            <a:ext cx="5486400" cy="4114800"/>
          </a:xfrm>
          <a:prstGeom prst="rect">
            <a:avLst/>
          </a:prstGeom>
        </p:spPr>
      </p:pic>
      <p:pic>
        <p:nvPicPr>
          <p:cNvPr name="Picture 9" id="9">
            <a:hlinkClick action="ppaction://media"/>
          </p:cNvPr>
          <p:cNvPicPr>
            <a:picLocks noChangeAspect="true"/>
          </p:cNvPicPr>
          <p:nvPr>
            <a:vide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4"/>
          <a:srcRect l="0" t="0" r="0" b="0"/>
          <a:stretch>
            <a:fillRect/>
          </a:stretch>
        </p:blipFill>
        <p:spPr>
          <a:xfrm flipH="false" flipV="false" rot="0">
            <a:off x="9311889" y="6172200"/>
            <a:ext cx="4480560" cy="4114800"/>
          </a:xfrm>
          <a:prstGeom prst="rect">
            <a:avLst/>
          </a:prstGeom>
        </p:spPr>
      </p:pic>
      <p:pic>
        <p:nvPicPr>
          <p:cNvPr name="Picture 10" id="10">
            <a:hlinkClick action="ppaction://media"/>
          </p:cNvPr>
          <p:cNvPicPr>
            <a:picLocks noChangeAspect="true"/>
          </p:cNvPicPr>
          <p:nvPr>
            <a:vide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27"/>
          <a:srcRect l="0" t="0" r="0" b="0"/>
          <a:stretch>
            <a:fillRect/>
          </a:stretch>
        </p:blipFill>
        <p:spPr>
          <a:xfrm flipH="false" flipV="false" rot="0">
            <a:off x="3783437" y="-361010"/>
            <a:ext cx="4114800" cy="4114800"/>
          </a:xfrm>
          <a:prstGeom prst="rect">
            <a:avLst/>
          </a:prstGeom>
        </p:spPr>
      </p:pic>
      <p:pic>
        <p:nvPicPr>
          <p:cNvPr name="Picture 11" id="11" descr="No Way What GIF by Originals">
            <a:hlinkClick action="ppaction://media"/>
          </p:cNvPr>
          <p:cNvPicPr>
            <a:picLocks noChangeAspect="true"/>
          </p:cNvPicPr>
          <p:nvPr>
            <a:videoFile r:link="rId31"/>
            <p:extLst>
              <p:ext uri="{DAA4B4D4-6D71-4841-9C94-3DE7FCFB9230}">
                <p14:media xmlns:p14="http://schemas.microsoft.com/office/powerpoint/2010/main" r:embed="rId32"/>
              </p:ext>
            </p:extLst>
          </p:nvPr>
        </p:nvPicPr>
        <p:blipFill>
          <a:blip r:embed="rId30"/>
          <a:srcRect l="2631" t="0" r="2631" b="0"/>
          <a:stretch>
            <a:fillRect/>
          </a:stretch>
        </p:blipFill>
        <p:spPr>
          <a:xfrm flipH="false" flipV="false" rot="-511296">
            <a:off x="3235554" y="7001268"/>
            <a:ext cx="3587928" cy="3560041"/>
          </a:xfrm>
          <a:prstGeom prst="rect">
            <a:avLst/>
          </a:prstGeom>
        </p:spPr>
      </p:pic>
      <p:pic>
        <p:nvPicPr>
          <p:cNvPr name="Picture 12" id="12">
            <a:hlinkClick action="ppaction://media"/>
          </p:cNvPr>
          <p:cNvPicPr>
            <a:picLocks noChangeAspect="true"/>
          </p:cNvPicPr>
          <p:nvPr>
            <a:videoFile r:link="rId34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33"/>
          <a:srcRect l="0" t="0" r="0" b="0"/>
          <a:stretch>
            <a:fillRect/>
          </a:stretch>
        </p:blipFill>
        <p:spPr>
          <a:xfrm flipH="false" flipV="false" rot="-514374">
            <a:off x="2068402" y="3947752"/>
            <a:ext cx="5065327" cy="3114238"/>
          </a:xfrm>
          <a:prstGeom prst="rect">
            <a:avLst/>
          </a:prstGeom>
        </p:spPr>
      </p:pic>
      <p:pic>
        <p:nvPicPr>
          <p:cNvPr name="Picture 13" id="13">
            <a:hlinkClick action="ppaction://media"/>
          </p:cNvPr>
          <p:cNvPicPr>
            <a:picLocks noChangeAspect="true"/>
          </p:cNvPicPr>
          <p:nvPr>
            <a:videoFile r:link="rId37"/>
            <p:extLst>
              <p:ext uri="{DAA4B4D4-6D71-4841-9C94-3DE7FCFB9230}">
                <p14:media xmlns:p14="http://schemas.microsoft.com/office/powerpoint/2010/main" r:embed="rId38"/>
              </p:ext>
            </p:extLst>
          </p:nvPr>
        </p:nvPicPr>
        <p:blipFill>
          <a:blip r:embed="rId36"/>
          <a:srcRect l="0" t="0" r="0" b="0"/>
          <a:stretch>
            <a:fillRect/>
          </a:stretch>
        </p:blipFill>
        <p:spPr>
          <a:xfrm flipH="false" flipV="false" rot="1160123">
            <a:off x="-273328" y="6474244"/>
            <a:ext cx="3723772" cy="3723772"/>
          </a:xfrm>
          <a:prstGeom prst="rect">
            <a:avLst/>
          </a:prstGeom>
        </p:spPr>
      </p:pic>
      <p:pic>
        <p:nvPicPr>
          <p:cNvPr name="Picture 14" id="14" descr="james franco wtf GIF">
            <a:hlinkClick action="ppaction://media"/>
          </p:cNvPr>
          <p:cNvPicPr>
            <a:picLocks noChangeAspect="true"/>
          </p:cNvPicPr>
          <p:nvPr>
            <a:videoFile r:link="rId40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39"/>
          <a:srcRect l="0" t="0" r="0" b="0"/>
          <a:stretch>
            <a:fillRect/>
          </a:stretch>
        </p:blipFill>
        <p:spPr>
          <a:xfrm flipH="false" flipV="false" rot="-848778">
            <a:off x="13125220" y="6870282"/>
            <a:ext cx="2669105" cy="1739781"/>
          </a:xfrm>
          <a:prstGeom prst="rect">
            <a:avLst/>
          </a:prstGeom>
        </p:spPr>
      </p:pic>
      <p:pic>
        <p:nvPicPr>
          <p:cNvPr name="Picture 15" id="15">
            <a:hlinkClick action="ppaction://media"/>
          </p:cNvPr>
          <p:cNvPicPr>
            <a:picLocks noChangeAspect="true"/>
          </p:cNvPicPr>
          <p:nvPr>
            <a:videoFile r:link="rId43"/>
            <p:extLst>
              <p:ext uri="{DAA4B4D4-6D71-4841-9C94-3DE7FCFB9230}">
                <p14:media xmlns:p14="http://schemas.microsoft.com/office/powerpoint/2010/main" r:embed="rId44"/>
              </p:ext>
            </p:extLst>
          </p:nvPr>
        </p:nvPicPr>
        <p:blipFill>
          <a:blip r:embed="rId42"/>
          <a:srcRect l="0" t="0" r="0" b="0"/>
          <a:stretch>
            <a:fillRect/>
          </a:stretch>
        </p:blipFill>
        <p:spPr>
          <a:xfrm flipH="false" flipV="false" rot="747549">
            <a:off x="9339644" y="2808868"/>
            <a:ext cx="5185291" cy="3896462"/>
          </a:xfrm>
          <a:prstGeom prst="rect">
            <a:avLst/>
          </a:prstGeom>
        </p:spPr>
      </p:pic>
      <p:pic>
        <p:nvPicPr>
          <p:cNvPr name="Picture 16" id="16" descr="Will Smith Reaction GIF">
            <a:hlinkClick action="ppaction://media"/>
          </p:cNvPr>
          <p:cNvPicPr>
            <a:picLocks noChangeAspect="true"/>
          </p:cNvPicPr>
          <p:nvPr>
            <a:videoFile r:link="rId46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45"/>
          <a:srcRect l="0" t="0" r="0" b="0"/>
          <a:stretch>
            <a:fillRect/>
          </a:stretch>
        </p:blipFill>
        <p:spPr>
          <a:xfrm flipH="false" flipV="false" rot="0">
            <a:off x="6440565" y="3753790"/>
            <a:ext cx="3025748" cy="2414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p="http://schemas.openxmlformats.org/presentationml/2006/main" xmlns:a="http://schemas.openxmlformats.org/drawingml/2006/main">
  <p:cSld>
    <p:bg>
      <p:bgPr>
        <a:solidFill>
          <a:srgbClr val="EDE5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4405757"/>
            <a:ext cx="16230600" cy="3530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Think of a time when you a really productive relationship with a supervisor.</a:t>
            </a:r>
          </a:p>
          <a:p>
            <a:pPr algn="ctr">
              <a:lnSpc>
                <a:spcPts val="7000"/>
              </a:lnSpc>
            </a:pP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What made that relationship work well?</a:t>
            </a:r>
          </a:p>
        </p:txBody>
      </p:sp>
      <p:sp>
        <p:nvSpPr>
          <p:cNvPr name="AutoShape 3" id="3"/>
          <p:cNvSpPr/>
          <p:nvPr/>
        </p:nvSpPr>
        <p:spPr>
          <a:xfrm flipV="true">
            <a:off x="0" y="2226864"/>
            <a:ext cx="18288000" cy="0"/>
          </a:xfrm>
          <a:prstGeom prst="line">
            <a:avLst/>
          </a:prstGeom>
          <a:ln cap="flat" w="38100">
            <a:solidFill>
              <a:srgbClr val="1A252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1028700" y="1248964"/>
            <a:ext cx="16230600" cy="1717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b="true" sz="9999">
                <a:solidFill>
                  <a:srgbClr val="1A2526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TURN &amp; TALK</a:t>
            </a:r>
          </a:p>
        </p:txBody>
      </p:sp>
      <p:sp>
        <p:nvSpPr>
          <p:cNvPr name="AutoShape 5" id="5"/>
          <p:cNvSpPr/>
          <p:nvPr/>
        </p:nvSpPr>
        <p:spPr>
          <a:xfrm flipV="true">
            <a:off x="0" y="9715497"/>
            <a:ext cx="18288000" cy="0"/>
          </a:xfrm>
          <a:prstGeom prst="line">
            <a:avLst/>
          </a:prstGeom>
          <a:ln cap="flat" w="38100">
            <a:solidFill>
              <a:srgbClr val="1A2526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>
  <p:cSld>
    <p:bg>
      <p:bgPr>
        <a:solidFill>
          <a:srgbClr val="EDE5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655173" y="5247917"/>
            <a:ext cx="10977653" cy="1759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1A2526"/>
                </a:solidFill>
                <a:latin typeface="Stinger Fit"/>
                <a:ea typeface="Stinger Fit"/>
                <a:cs typeface="Stinger Fit"/>
                <a:sym typeface="Stinger Fit"/>
              </a:rPr>
              <a:t>What comes to mind when you think of ‘managing up?’</a:t>
            </a:r>
          </a:p>
        </p:txBody>
      </p:sp>
      <p:sp>
        <p:nvSpPr>
          <p:cNvPr name="AutoShape 3" id="3"/>
          <p:cNvSpPr/>
          <p:nvPr/>
        </p:nvSpPr>
        <p:spPr>
          <a:xfrm flipV="true">
            <a:off x="0" y="2226864"/>
            <a:ext cx="18288000" cy="0"/>
          </a:xfrm>
          <a:prstGeom prst="line">
            <a:avLst/>
          </a:prstGeom>
          <a:ln cap="flat" w="38100">
            <a:solidFill>
              <a:srgbClr val="1A252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1028700" y="1248964"/>
            <a:ext cx="16230600" cy="1677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80"/>
              </a:lnSpc>
              <a:spcBef>
                <a:spcPct val="0"/>
              </a:spcBef>
            </a:pPr>
            <a:r>
              <a:rPr lang="en-US" b="true" sz="9700">
                <a:solidFill>
                  <a:srgbClr val="1A2526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WHAT IS MANAGING UP?</a:t>
            </a:r>
          </a:p>
        </p:txBody>
      </p:sp>
      <p:sp>
        <p:nvSpPr>
          <p:cNvPr name="AutoShape 5" id="5"/>
          <p:cNvSpPr/>
          <p:nvPr/>
        </p:nvSpPr>
        <p:spPr>
          <a:xfrm flipV="true">
            <a:off x="0" y="9715497"/>
            <a:ext cx="18288000" cy="0"/>
          </a:xfrm>
          <a:prstGeom prst="line">
            <a:avLst/>
          </a:prstGeom>
          <a:ln cap="flat" w="38100">
            <a:solidFill>
              <a:srgbClr val="1A2526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DAGysjfX-CE</dc:identifier>
  <dcterms:modified xsi:type="dcterms:W3CDTF">2011-08-01T06:04:30Z</dcterms:modified>
  <cp:revision>1</cp:revision>
  <dc:title>Managing Up Presentation</dc:title>
</cp:coreProperties>
</file>