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75" r:id="rId3"/>
    <p:sldId id="257" r:id="rId4"/>
    <p:sldId id="258" r:id="rId5"/>
    <p:sldId id="268" r:id="rId6"/>
    <p:sldId id="269" r:id="rId7"/>
    <p:sldId id="273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36A14-2A72-49F4-9606-F898AD0F680D}" v="2" dt="2026-03-25T13:07:35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63" autoAdjust="0"/>
  </p:normalViewPr>
  <p:slideViewPr>
    <p:cSldViewPr snapToGrid="0" snapToObjects="1">
      <p:cViewPr varScale="1">
        <p:scale>
          <a:sx n="80" d="100"/>
          <a:sy n="80" d="100"/>
        </p:scale>
        <p:origin x="25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kan, Chester N." userId="b4adb211-2b80-4df1-96c6-bdd6e1bcbe08" providerId="ADAL" clId="{2C636A14-2A72-49F4-9606-F898AD0F680D}"/>
    <pc:docChg chg="undo custSel addSld delSld modSld">
      <pc:chgData name="Barkan, Chester N." userId="b4adb211-2b80-4df1-96c6-bdd6e1bcbe08" providerId="ADAL" clId="{2C636A14-2A72-49F4-9606-F898AD0F680D}" dt="2026-03-25T13:14:02.310" v="904"/>
      <pc:docMkLst>
        <pc:docMk/>
      </pc:docMkLst>
      <pc:sldChg chg="modSp mod">
        <pc:chgData name="Barkan, Chester N." userId="b4adb211-2b80-4df1-96c6-bdd6e1bcbe08" providerId="ADAL" clId="{2C636A14-2A72-49F4-9606-F898AD0F680D}" dt="2026-03-11T13:31:57.566" v="82" actId="20577"/>
        <pc:sldMkLst>
          <pc:docMk/>
          <pc:sldMk cId="0" sldId="256"/>
        </pc:sldMkLst>
        <pc:spChg chg="mod">
          <ac:chgData name="Barkan, Chester N." userId="b4adb211-2b80-4df1-96c6-bdd6e1bcbe08" providerId="ADAL" clId="{2C636A14-2A72-49F4-9606-F898AD0F680D}" dt="2026-03-11T13:31:57.566" v="82" actId="20577"/>
          <ac:spMkLst>
            <pc:docMk/>
            <pc:sldMk cId="0" sldId="256"/>
            <ac:spMk id="3" creationId="{00000000-0000-0000-0000-000000000000}"/>
          </ac:spMkLst>
        </pc:spChg>
        <pc:picChg chg="mod">
          <ac:chgData name="Barkan, Chester N." userId="b4adb211-2b80-4df1-96c6-bdd6e1bcbe08" providerId="ADAL" clId="{2C636A14-2A72-49F4-9606-F898AD0F680D}" dt="2026-03-11T13:29:09.416" v="29" actId="1076"/>
          <ac:picMkLst>
            <pc:docMk/>
            <pc:sldMk cId="0" sldId="256"/>
            <ac:picMk id="4" creationId="{6B338457-E3F8-480C-AF4C-4DB7AEE6E104}"/>
          </ac:picMkLst>
        </pc:picChg>
      </pc:sldChg>
      <pc:sldChg chg="modSp mod">
        <pc:chgData name="Barkan, Chester N." userId="b4adb211-2b80-4df1-96c6-bdd6e1bcbe08" providerId="ADAL" clId="{2C636A14-2A72-49F4-9606-F898AD0F680D}" dt="2026-03-25T13:05:51.478" v="470" actId="115"/>
        <pc:sldMkLst>
          <pc:docMk/>
          <pc:sldMk cId="0" sldId="257"/>
        </pc:sldMkLst>
        <pc:spChg chg="mod">
          <ac:chgData name="Barkan, Chester N." userId="b4adb211-2b80-4df1-96c6-bdd6e1bcbe08" providerId="ADAL" clId="{2C636A14-2A72-49F4-9606-F898AD0F680D}" dt="2026-03-25T13:05:51.478" v="470" actId="115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Barkan, Chester N." userId="b4adb211-2b80-4df1-96c6-bdd6e1bcbe08" providerId="ADAL" clId="{2C636A14-2A72-49F4-9606-F898AD0F680D}" dt="2026-03-25T13:07:22.013" v="601" actId="13926"/>
        <pc:sldMkLst>
          <pc:docMk/>
          <pc:sldMk cId="0" sldId="258"/>
        </pc:sldMkLst>
        <pc:spChg chg="mod">
          <ac:chgData name="Barkan, Chester N." userId="b4adb211-2b80-4df1-96c6-bdd6e1bcbe08" providerId="ADAL" clId="{2C636A14-2A72-49F4-9606-F898AD0F680D}" dt="2026-03-25T13:07:22.013" v="601" actId="13926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Barkan, Chester N." userId="b4adb211-2b80-4df1-96c6-bdd6e1bcbe08" providerId="ADAL" clId="{2C636A14-2A72-49F4-9606-F898AD0F680D}" dt="2026-03-25T13:07:40.653" v="603" actId="13926"/>
        <pc:sldMkLst>
          <pc:docMk/>
          <pc:sldMk cId="0" sldId="268"/>
        </pc:sldMkLst>
        <pc:spChg chg="mod">
          <ac:chgData name="Barkan, Chester N." userId="b4adb211-2b80-4df1-96c6-bdd6e1bcbe08" providerId="ADAL" clId="{2C636A14-2A72-49F4-9606-F898AD0F680D}" dt="2026-03-25T13:07:40.653" v="603" actId="13926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Barkan, Chester N." userId="b4adb211-2b80-4df1-96c6-bdd6e1bcbe08" providerId="ADAL" clId="{2C636A14-2A72-49F4-9606-F898AD0F680D}" dt="2026-03-25T13:08:51.356" v="604" actId="13926"/>
        <pc:sldMkLst>
          <pc:docMk/>
          <pc:sldMk cId="0" sldId="269"/>
        </pc:sldMkLst>
        <pc:spChg chg="mod">
          <ac:chgData name="Barkan, Chester N." userId="b4adb211-2b80-4df1-96c6-bdd6e1bcbe08" providerId="ADAL" clId="{2C636A14-2A72-49F4-9606-F898AD0F680D}" dt="2026-03-25T13:08:51.356" v="604" actId="13926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Barkan, Chester N." userId="b4adb211-2b80-4df1-96c6-bdd6e1bcbe08" providerId="ADAL" clId="{2C636A14-2A72-49F4-9606-F898AD0F680D}" dt="2026-03-25T13:11:56.812" v="873" actId="14100"/>
        <pc:sldMkLst>
          <pc:docMk/>
          <pc:sldMk cId="0" sldId="273"/>
        </pc:sldMkLst>
        <pc:spChg chg="mod">
          <ac:chgData name="Barkan, Chester N." userId="b4adb211-2b80-4df1-96c6-bdd6e1bcbe08" providerId="ADAL" clId="{2C636A14-2A72-49F4-9606-F898AD0F680D}" dt="2026-03-25T13:11:56.812" v="873" actId="14100"/>
          <ac:spMkLst>
            <pc:docMk/>
            <pc:sldMk cId="0" sldId="273"/>
            <ac:spMk id="3" creationId="{00000000-0000-0000-0000-000000000000}"/>
          </ac:spMkLst>
        </pc:spChg>
        <pc:picChg chg="mod">
          <ac:chgData name="Barkan, Chester N." userId="b4adb211-2b80-4df1-96c6-bdd6e1bcbe08" providerId="ADAL" clId="{2C636A14-2A72-49F4-9606-F898AD0F680D}" dt="2026-03-25T13:11:54.827" v="872" actId="14100"/>
          <ac:picMkLst>
            <pc:docMk/>
            <pc:sldMk cId="0" sldId="273"/>
            <ac:picMk id="4" creationId="{D9B8647E-043B-4167-9B3E-0DEFA1A5EB90}"/>
          </ac:picMkLst>
        </pc:picChg>
      </pc:sldChg>
      <pc:sldChg chg="modSp mod">
        <pc:chgData name="Barkan, Chester N." userId="b4adb211-2b80-4df1-96c6-bdd6e1bcbe08" providerId="ADAL" clId="{2C636A14-2A72-49F4-9606-F898AD0F680D}" dt="2026-03-25T13:04:59.349" v="468" actId="13926"/>
        <pc:sldMkLst>
          <pc:docMk/>
          <pc:sldMk cId="3294698168" sldId="275"/>
        </pc:sldMkLst>
        <pc:spChg chg="mod">
          <ac:chgData name="Barkan, Chester N." userId="b4adb211-2b80-4df1-96c6-bdd6e1bcbe08" providerId="ADAL" clId="{2C636A14-2A72-49F4-9606-F898AD0F680D}" dt="2026-03-25T13:04:59.349" v="468" actId="13926"/>
          <ac:spMkLst>
            <pc:docMk/>
            <pc:sldMk cId="3294698168" sldId="275"/>
            <ac:spMk id="3" creationId="{B9513AE8-DA16-4BE4-B456-974DD5C36C35}"/>
          </ac:spMkLst>
        </pc:spChg>
        <pc:picChg chg="mod">
          <ac:chgData name="Barkan, Chester N." userId="b4adb211-2b80-4df1-96c6-bdd6e1bcbe08" providerId="ADAL" clId="{2C636A14-2A72-49F4-9606-F898AD0F680D}" dt="2026-03-25T12:18:39.283" v="443" actId="14100"/>
          <ac:picMkLst>
            <pc:docMk/>
            <pc:sldMk cId="3294698168" sldId="275"/>
            <ac:picMk id="5" creationId="{3FBFB465-1DC5-4173-A75D-EA84DCE1C9AB}"/>
          </ac:picMkLst>
        </pc:picChg>
      </pc:sldChg>
      <pc:sldChg chg="modSp mod">
        <pc:chgData name="Barkan, Chester N." userId="b4adb211-2b80-4df1-96c6-bdd6e1bcbe08" providerId="ADAL" clId="{2C636A14-2A72-49F4-9606-F898AD0F680D}" dt="2026-03-25T13:12:23.701" v="898" actId="20577"/>
        <pc:sldMkLst>
          <pc:docMk/>
          <pc:sldMk cId="2338598207" sldId="277"/>
        </pc:sldMkLst>
        <pc:spChg chg="mod">
          <ac:chgData name="Barkan, Chester N." userId="b4adb211-2b80-4df1-96c6-bdd6e1bcbe08" providerId="ADAL" clId="{2C636A14-2A72-49F4-9606-F898AD0F680D}" dt="2026-03-25T13:12:23.701" v="898" actId="20577"/>
          <ac:spMkLst>
            <pc:docMk/>
            <pc:sldMk cId="2338598207" sldId="277"/>
            <ac:spMk id="3" creationId="{D9940C46-3BFB-42CF-87B0-FF475574A25A}"/>
          </ac:spMkLst>
        </pc:spChg>
      </pc:sldChg>
      <pc:sldChg chg="modSp mod">
        <pc:chgData name="Barkan, Chester N." userId="b4adb211-2b80-4df1-96c6-bdd6e1bcbe08" providerId="ADAL" clId="{2C636A14-2A72-49F4-9606-F898AD0F680D}" dt="2026-03-25T13:13:28.164" v="899"/>
        <pc:sldMkLst>
          <pc:docMk/>
          <pc:sldMk cId="3327579192" sldId="279"/>
        </pc:sldMkLst>
        <pc:spChg chg="mod">
          <ac:chgData name="Barkan, Chester N." userId="b4adb211-2b80-4df1-96c6-bdd6e1bcbe08" providerId="ADAL" clId="{2C636A14-2A72-49F4-9606-F898AD0F680D}" dt="2026-03-25T13:13:28.164" v="899"/>
          <ac:spMkLst>
            <pc:docMk/>
            <pc:sldMk cId="3327579192" sldId="279"/>
            <ac:spMk id="3" creationId="{9549DA00-A41C-4454-B7BE-4794EE851F74}"/>
          </ac:spMkLst>
        </pc:spChg>
      </pc:sldChg>
      <pc:sldChg chg="modSp mod">
        <pc:chgData name="Barkan, Chester N." userId="b4adb211-2b80-4df1-96c6-bdd6e1bcbe08" providerId="ADAL" clId="{2C636A14-2A72-49F4-9606-F898AD0F680D}" dt="2026-03-25T13:13:35.521" v="900"/>
        <pc:sldMkLst>
          <pc:docMk/>
          <pc:sldMk cId="908494791" sldId="281"/>
        </pc:sldMkLst>
        <pc:spChg chg="mod">
          <ac:chgData name="Barkan, Chester N." userId="b4adb211-2b80-4df1-96c6-bdd6e1bcbe08" providerId="ADAL" clId="{2C636A14-2A72-49F4-9606-F898AD0F680D}" dt="2026-03-25T13:13:35.521" v="900"/>
          <ac:spMkLst>
            <pc:docMk/>
            <pc:sldMk cId="908494791" sldId="281"/>
            <ac:spMk id="3" creationId="{17FB5A21-7A46-4A71-9433-19FD50C119E7}"/>
          </ac:spMkLst>
        </pc:spChg>
      </pc:sldChg>
      <pc:sldChg chg="modSp mod">
        <pc:chgData name="Barkan, Chester N." userId="b4adb211-2b80-4df1-96c6-bdd6e1bcbe08" providerId="ADAL" clId="{2C636A14-2A72-49F4-9606-F898AD0F680D}" dt="2026-03-25T13:13:43.342" v="901"/>
        <pc:sldMkLst>
          <pc:docMk/>
          <pc:sldMk cId="531241306" sldId="283"/>
        </pc:sldMkLst>
        <pc:spChg chg="mod">
          <ac:chgData name="Barkan, Chester N." userId="b4adb211-2b80-4df1-96c6-bdd6e1bcbe08" providerId="ADAL" clId="{2C636A14-2A72-49F4-9606-F898AD0F680D}" dt="2026-03-25T13:13:43.342" v="901"/>
          <ac:spMkLst>
            <pc:docMk/>
            <pc:sldMk cId="531241306" sldId="283"/>
            <ac:spMk id="3" creationId="{79E04DDE-B6FD-483E-BF46-1FF304FC78D5}"/>
          </ac:spMkLst>
        </pc:spChg>
      </pc:sldChg>
      <pc:sldChg chg="modSp mod">
        <pc:chgData name="Barkan, Chester N." userId="b4adb211-2b80-4df1-96c6-bdd6e1bcbe08" providerId="ADAL" clId="{2C636A14-2A72-49F4-9606-F898AD0F680D}" dt="2026-03-25T13:13:50.602" v="902"/>
        <pc:sldMkLst>
          <pc:docMk/>
          <pc:sldMk cId="994142070" sldId="285"/>
        </pc:sldMkLst>
        <pc:spChg chg="mod">
          <ac:chgData name="Barkan, Chester N." userId="b4adb211-2b80-4df1-96c6-bdd6e1bcbe08" providerId="ADAL" clId="{2C636A14-2A72-49F4-9606-F898AD0F680D}" dt="2026-03-25T13:13:50.602" v="902"/>
          <ac:spMkLst>
            <pc:docMk/>
            <pc:sldMk cId="994142070" sldId="285"/>
            <ac:spMk id="3" creationId="{58C66526-5977-45D9-8EE2-AB675A6268FF}"/>
          </ac:spMkLst>
        </pc:spChg>
      </pc:sldChg>
      <pc:sldChg chg="modSp mod">
        <pc:chgData name="Barkan, Chester N." userId="b4adb211-2b80-4df1-96c6-bdd6e1bcbe08" providerId="ADAL" clId="{2C636A14-2A72-49F4-9606-F898AD0F680D}" dt="2026-03-25T13:13:56.970" v="903"/>
        <pc:sldMkLst>
          <pc:docMk/>
          <pc:sldMk cId="896905434" sldId="287"/>
        </pc:sldMkLst>
        <pc:spChg chg="mod">
          <ac:chgData name="Barkan, Chester N." userId="b4adb211-2b80-4df1-96c6-bdd6e1bcbe08" providerId="ADAL" clId="{2C636A14-2A72-49F4-9606-F898AD0F680D}" dt="2026-03-25T13:13:56.970" v="903"/>
          <ac:spMkLst>
            <pc:docMk/>
            <pc:sldMk cId="896905434" sldId="287"/>
            <ac:spMk id="3" creationId="{5611B461-71A9-4EA7-8410-5DB66083C56C}"/>
          </ac:spMkLst>
        </pc:spChg>
      </pc:sldChg>
      <pc:sldChg chg="modSp mod">
        <pc:chgData name="Barkan, Chester N." userId="b4adb211-2b80-4df1-96c6-bdd6e1bcbe08" providerId="ADAL" clId="{2C636A14-2A72-49F4-9606-F898AD0F680D}" dt="2026-03-25T13:14:02.310" v="904"/>
        <pc:sldMkLst>
          <pc:docMk/>
          <pc:sldMk cId="4066353489" sldId="289"/>
        </pc:sldMkLst>
        <pc:spChg chg="mod">
          <ac:chgData name="Barkan, Chester N." userId="b4adb211-2b80-4df1-96c6-bdd6e1bcbe08" providerId="ADAL" clId="{2C636A14-2A72-49F4-9606-F898AD0F680D}" dt="2026-03-25T13:14:02.310" v="904"/>
          <ac:spMkLst>
            <pc:docMk/>
            <pc:sldMk cId="4066353489" sldId="289"/>
            <ac:spMk id="3" creationId="{E4DA71EE-DEAD-46AE-A704-2C7753370526}"/>
          </ac:spMkLst>
        </pc:spChg>
      </pc:sldChg>
      <pc:sldChg chg="modSp mod">
        <pc:chgData name="Barkan, Chester N." userId="b4adb211-2b80-4df1-96c6-bdd6e1bcbe08" providerId="ADAL" clId="{2C636A14-2A72-49F4-9606-F898AD0F680D}" dt="2026-03-12T20:40:58.939" v="325" actId="113"/>
        <pc:sldMkLst>
          <pc:docMk/>
          <pc:sldMk cId="2340117288" sldId="291"/>
        </pc:sldMkLst>
        <pc:spChg chg="mod">
          <ac:chgData name="Barkan, Chester N." userId="b4adb211-2b80-4df1-96c6-bdd6e1bcbe08" providerId="ADAL" clId="{2C636A14-2A72-49F4-9606-F898AD0F680D}" dt="2026-03-12T20:40:58.939" v="325" actId="113"/>
          <ac:spMkLst>
            <pc:docMk/>
            <pc:sldMk cId="2340117288" sldId="291"/>
            <ac:spMk id="3" creationId="{9287A75E-5BC2-45B4-A183-99FB318E49A4}"/>
          </ac:spMkLst>
        </pc:spChg>
      </pc:sldChg>
      <pc:sldChg chg="modSp mod">
        <pc:chgData name="Barkan, Chester N." userId="b4adb211-2b80-4df1-96c6-bdd6e1bcbe08" providerId="ADAL" clId="{2C636A14-2A72-49F4-9606-F898AD0F680D}" dt="2026-03-12T20:40:04.219" v="323" actId="14100"/>
        <pc:sldMkLst>
          <pc:docMk/>
          <pc:sldMk cId="3449802237" sldId="295"/>
        </pc:sldMkLst>
        <pc:spChg chg="mod">
          <ac:chgData name="Barkan, Chester N." userId="b4adb211-2b80-4df1-96c6-bdd6e1bcbe08" providerId="ADAL" clId="{2C636A14-2A72-49F4-9606-F898AD0F680D}" dt="2026-03-12T20:40:04.219" v="323" actId="14100"/>
          <ac:spMkLst>
            <pc:docMk/>
            <pc:sldMk cId="3449802237" sldId="295"/>
            <ac:spMk id="3" creationId="{3F2CF5E8-6583-46DD-9061-DC61FA58A424}"/>
          </ac:spMkLst>
        </pc:spChg>
      </pc:sldChg>
      <pc:sldChg chg="new del">
        <pc:chgData name="Barkan, Chester N." userId="b4adb211-2b80-4df1-96c6-bdd6e1bcbe08" providerId="ADAL" clId="{2C636A14-2A72-49F4-9606-F898AD0F680D}" dt="2026-03-11T13:44:25.547" v="171" actId="680"/>
        <pc:sldMkLst>
          <pc:docMk/>
          <pc:sldMk cId="4258958008" sldId="296"/>
        </pc:sldMkLst>
      </pc:sldChg>
    </pc:docChg>
  </pc:docChgLst>
  <pc:docChgLst>
    <pc:chgData name="Barkan, Chester N." userId="b4adb211-2b80-4df1-96c6-bdd6e1bcbe08" providerId="ADAL" clId="{EB0A37E3-8EFB-4E54-AE89-408A45CD7B1F}"/>
    <pc:docChg chg="custSel modSld">
      <pc:chgData name="Barkan, Chester N." userId="b4adb211-2b80-4df1-96c6-bdd6e1bcbe08" providerId="ADAL" clId="{EB0A37E3-8EFB-4E54-AE89-408A45CD7B1F}" dt="2026-02-17T20:42:43.257" v="75" actId="20577"/>
      <pc:docMkLst>
        <pc:docMk/>
      </pc:docMkLst>
      <pc:sldChg chg="addSp delSp modSp mod">
        <pc:chgData name="Barkan, Chester N." userId="b4adb211-2b80-4df1-96c6-bdd6e1bcbe08" providerId="ADAL" clId="{EB0A37E3-8EFB-4E54-AE89-408A45CD7B1F}" dt="2026-02-17T20:41:44.787" v="4" actId="1076"/>
        <pc:sldMkLst>
          <pc:docMk/>
          <pc:sldMk cId="0" sldId="256"/>
        </pc:sldMkLst>
        <pc:picChg chg="add mod">
          <ac:chgData name="Barkan, Chester N." userId="b4adb211-2b80-4df1-96c6-bdd6e1bcbe08" providerId="ADAL" clId="{EB0A37E3-8EFB-4E54-AE89-408A45CD7B1F}" dt="2026-02-17T20:41:44.787" v="4" actId="1076"/>
          <ac:picMkLst>
            <pc:docMk/>
            <pc:sldMk cId="0" sldId="256"/>
            <ac:picMk id="5" creationId="{3422273A-EDA9-49EE-84FF-B27A42E286C5}"/>
          </ac:picMkLst>
        </pc:picChg>
        <pc:picChg chg="del">
          <ac:chgData name="Barkan, Chester N." userId="b4adb211-2b80-4df1-96c6-bdd6e1bcbe08" providerId="ADAL" clId="{EB0A37E3-8EFB-4E54-AE89-408A45CD7B1F}" dt="2026-02-17T20:41:37.787" v="1" actId="21"/>
          <ac:picMkLst>
            <pc:docMk/>
            <pc:sldMk cId="0" sldId="256"/>
            <ac:picMk id="1026" creationId="{82BC57FF-1297-43D5-B199-0A11314CB59F}"/>
          </ac:picMkLst>
        </pc:picChg>
      </pc:sldChg>
      <pc:sldChg chg="modSp mod">
        <pc:chgData name="Barkan, Chester N." userId="b4adb211-2b80-4df1-96c6-bdd6e1bcbe08" providerId="ADAL" clId="{EB0A37E3-8EFB-4E54-AE89-408A45CD7B1F}" dt="2026-02-17T20:42:43.257" v="75" actId="20577"/>
        <pc:sldMkLst>
          <pc:docMk/>
          <pc:sldMk cId="3294698168" sldId="275"/>
        </pc:sldMkLst>
        <pc:spChg chg="mod">
          <ac:chgData name="Barkan, Chester N." userId="b4adb211-2b80-4df1-96c6-bdd6e1bcbe08" providerId="ADAL" clId="{EB0A37E3-8EFB-4E54-AE89-408A45CD7B1F}" dt="2026-02-17T20:42:43.257" v="75" actId="20577"/>
          <ac:spMkLst>
            <pc:docMk/>
            <pc:sldMk cId="3294698168" sldId="275"/>
            <ac:spMk id="3" creationId="{B9513AE8-DA16-4BE4-B456-974DD5C36C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35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In this session, participants will explore what it means to serve students with empathy and effectiveness. They will practice real-world strategies for managing difficult interactions and learn how to become better listeners.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Student-centered service means placing the student's needs and experience at the forefront of every interaction. This involves more than policy—it’s about kindness, flexibility, and building 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47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2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54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27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97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9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9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55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27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hova.com/embedded/speaker/C5I6zz7aEm9xj9Xsg4y8NA8rXESF%40ZAcIbxIEF2rmEU%3D/48877301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404" y="441496"/>
            <a:ext cx="5618515" cy="262670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dirty="0"/>
              <a:t>Student-Centered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8203" y="3682350"/>
            <a:ext cx="5618515" cy="977621"/>
          </a:xfrm>
        </p:spPr>
        <p:txBody>
          <a:bodyPr>
            <a:normAutofit fontScale="85000" lnSpcReduction="20000"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ELEVATING EVERYDAY SERVICE - Raising the bar in the Registrar's Office</a:t>
            </a:r>
          </a:p>
          <a:p>
            <a:r>
              <a:rPr lang="en-US" b="1" dirty="0">
                <a:solidFill>
                  <a:srgbClr val="333333"/>
                </a:solidFill>
                <a:latin typeface="Open Sans" panose="020B0606030504020204" pitchFamily="34" charset="0"/>
              </a:rPr>
              <a:t>A transformational approach to customer service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38457-E3F8-480C-AF4C-4DB7AEE6E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32" y="4824904"/>
            <a:ext cx="3611656" cy="2008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2273A-EDA9-49EE-84FF-B27A42E28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32" y="1029055"/>
            <a:ext cx="4043059" cy="15440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5146-4A67-430A-8C30-E69D8E03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Scenario: Student Is Dropped from Classes for Non-Payment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9DA00-A41C-4454-B7BE-4794EE851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Situation</a:t>
            </a:r>
          </a:p>
          <a:p>
            <a:r>
              <a:rPr lang="en-US" dirty="0"/>
              <a:t>A parent and student approach the Registrar’s Office upset that the student’s schedule was deleted for non-payment.</a:t>
            </a:r>
          </a:p>
          <a:p>
            <a:r>
              <a:rPr lang="en-US" b="1" dirty="0"/>
              <a:t>Script</a:t>
            </a:r>
          </a:p>
          <a:p>
            <a:r>
              <a:rPr lang="en-US" b="1" dirty="0"/>
              <a:t>Parent:</a:t>
            </a:r>
            <a:r>
              <a:rPr lang="en-US" dirty="0"/>
              <a:t> We didn’t even know the bill was due! Why were the classes dropped?</a:t>
            </a:r>
            <a:br>
              <a:rPr lang="en-US" dirty="0"/>
            </a:br>
            <a:r>
              <a:rPr lang="en-US" b="1" dirty="0"/>
              <a:t>Staff:</a:t>
            </a:r>
            <a:r>
              <a:rPr lang="en-US" dirty="0"/>
              <a:t> I’m really sorry this happened—it’s stressful to lose classes. Let’s pull up the student account and see what options we have for re-registration today.</a:t>
            </a:r>
          </a:p>
          <a:p>
            <a:r>
              <a:rPr lang="en-US" sz="2000" b="1" dirty="0"/>
              <a:t>YOUR TURN – HOW WOULD YOU RESPOND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7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B989-A342-4A60-A572-50FDC576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Scenario: Student Is Dropped from Classes for Non-Payment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F252D-3398-4D99-A996-F35138106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Best-Practice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Validate emotion: </a:t>
            </a:r>
            <a:r>
              <a:rPr lang="en-US" i="1" dirty="0"/>
              <a:t>“This happens to many families; we’re here to help you get back on track.”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Avoid blame; focus on solutions.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Offer practical next steps: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bill due dates and communication timeline.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Assist in immediate re-registration if seats remain.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Escort or refer to Financial Aid to discuss grants, payment plans, or missing documents.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Explain how to set up </a:t>
            </a:r>
            <a:r>
              <a:rPr lang="en-US" b="1" dirty="0"/>
              <a:t>payment reminders</a:t>
            </a:r>
            <a:r>
              <a:rPr lang="en-US" dirty="0"/>
              <a:t> or check the </a:t>
            </a:r>
            <a:r>
              <a:rPr lang="en-US" b="1" dirty="0"/>
              <a:t>student portal</a:t>
            </a:r>
            <a:r>
              <a:rPr lang="en-US" dirty="0"/>
              <a:t>.</a:t>
            </a:r>
          </a:p>
          <a:p>
            <a:r>
              <a:rPr lang="en-US" b="1" dirty="0"/>
              <a:t>Positive Service Outcome</a:t>
            </a:r>
          </a:p>
          <a:p>
            <a:r>
              <a:rPr lang="en-US" dirty="0"/>
              <a:t>Family feels the institution cares about helping them reenroll and avoid future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196C-E34A-4B77-919B-3918A2A9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3. Scenario: Residency &amp; Tuition Classification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5A21-7A46-4A71-9433-19FD50C11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Situation</a:t>
            </a:r>
          </a:p>
          <a:p>
            <a:r>
              <a:rPr lang="en-US" dirty="0"/>
              <a:t>A student believes they should be charged in-county tuition but was billed out-of-county.</a:t>
            </a:r>
          </a:p>
          <a:p>
            <a:r>
              <a:rPr lang="en-US" b="1" dirty="0"/>
              <a:t>Script</a:t>
            </a:r>
          </a:p>
          <a:p>
            <a:r>
              <a:rPr lang="en-US" b="1" dirty="0"/>
              <a:t>Student:</a:t>
            </a:r>
            <a:r>
              <a:rPr lang="en-US" dirty="0"/>
              <a:t> Why am I being charged out-of-county tuition? I’ve lived here all my life.</a:t>
            </a:r>
            <a:br>
              <a:rPr lang="en-US" dirty="0"/>
            </a:br>
            <a:r>
              <a:rPr lang="en-US" b="1" dirty="0"/>
              <a:t>Staff:</a:t>
            </a:r>
            <a:r>
              <a:rPr lang="en-US" dirty="0"/>
              <a:t> Let’s look at your residency documentation together. Sometimes a missing piece of paperwork causes this, and we can fix it quickly.</a:t>
            </a:r>
          </a:p>
          <a:p>
            <a:r>
              <a:rPr lang="en-US" sz="2000" b="1" dirty="0"/>
              <a:t>YOUR TURN – HOW WOULD YOU RESPOND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9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F52A-44F5-4B21-882A-ACFE58E9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3. Scenario: Residency &amp; Tuition Classification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9FCEE-7D57-46BD-A8C8-AEA9015D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677" y="2015733"/>
            <a:ext cx="7107158" cy="382029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Best-Practice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Clarify residency rules in simple terms, avoiding jargon.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Ask checking questions: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“Have you submitted your Certificate of Residence?”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“Has your address changed recently?”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Offer guidance: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 the correct forms.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Explain county deadlines.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Help the student complete forms on the spot when possible.</a:t>
            </a:r>
          </a:p>
          <a:p>
            <a:r>
              <a:rPr lang="en-US" b="1" dirty="0"/>
              <a:t>Positive Service Outcome</a:t>
            </a:r>
          </a:p>
          <a:p>
            <a:r>
              <a:rPr lang="en-US" dirty="0"/>
              <a:t>Student understands the process clearly, feels respected, and leaves knowing exactly what to submit.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0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B1283-8D34-4426-B2A8-2491D120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598394"/>
            <a:ext cx="6571343" cy="1255361"/>
          </a:xfrm>
        </p:spPr>
        <p:txBody>
          <a:bodyPr>
            <a:normAutofit fontScale="90000"/>
          </a:bodyPr>
          <a:lstStyle/>
          <a:p>
            <a:r>
              <a:rPr lang="en-US" dirty="0"/>
              <a:t>4. Scenario: Student Needs Verification for Insurance or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04DDE-B6FD-483E-BF46-1FF304FC7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Situation</a:t>
            </a:r>
          </a:p>
          <a:p>
            <a:r>
              <a:rPr lang="en-US" dirty="0"/>
              <a:t>A student urgently needs enrollment verification for a job, landlord, or insurance but the system shows them as part-time and they insist they are full-time.</a:t>
            </a:r>
          </a:p>
          <a:p>
            <a:r>
              <a:rPr lang="en-US" b="1" dirty="0"/>
              <a:t>Script</a:t>
            </a:r>
          </a:p>
          <a:p>
            <a:r>
              <a:rPr lang="en-US" b="1" dirty="0"/>
              <a:t>Student:</a:t>
            </a:r>
            <a:r>
              <a:rPr lang="en-US" dirty="0"/>
              <a:t> I need proof I’m full-time today—my insurance depends on it!</a:t>
            </a:r>
            <a:br>
              <a:rPr lang="en-US" dirty="0"/>
            </a:br>
            <a:r>
              <a:rPr lang="en-US" b="1" dirty="0"/>
              <a:t>Staff:</a:t>
            </a:r>
            <a:r>
              <a:rPr lang="en-US" dirty="0"/>
              <a:t> Absolutely, let’s review your course load together to make sure everything is accurate.</a:t>
            </a:r>
          </a:p>
          <a:p>
            <a:r>
              <a:rPr lang="en-US" sz="2000" b="1" dirty="0"/>
              <a:t>YOUR TURN – HOW WOULD YOU RESPOND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41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7651-F3B6-4018-8FD9-59961080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484094"/>
            <a:ext cx="6571343" cy="1369661"/>
          </a:xfrm>
        </p:spPr>
        <p:txBody>
          <a:bodyPr>
            <a:normAutofit fontScale="90000"/>
          </a:bodyPr>
          <a:lstStyle/>
          <a:p>
            <a:r>
              <a:rPr lang="en-US" dirty="0"/>
              <a:t>4. Scenario: Student Needs Verification for Insurance or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A6422-02B1-413A-B3A7-A29C8FB18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3" y="2015733"/>
            <a:ext cx="7476564" cy="375977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Best-Practice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Check credit counts and registration status.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 student is below full-time: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Explain the credit threshold clearly.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Explore options such as adding a late-start class.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 system is incorrect: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Escalate to Registrar supervisor promptly.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 a </a:t>
            </a:r>
            <a:r>
              <a:rPr lang="en-US" b="1" dirty="0"/>
              <a:t>pending verification letter</a:t>
            </a:r>
            <a:r>
              <a:rPr lang="en-US" dirty="0"/>
              <a:t> if office policy allows.</a:t>
            </a:r>
          </a:p>
          <a:p>
            <a:r>
              <a:rPr lang="en-US" b="1" dirty="0"/>
              <a:t>Positive Service Outcome</a:t>
            </a:r>
          </a:p>
          <a:p>
            <a:r>
              <a:rPr lang="en-US" dirty="0"/>
              <a:t>Student feels the staff took their urgent need seriously and offered practical solutions.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06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721C-B276-461E-983D-506BF756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Scenario: Student Cannot Register Because of a 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66526-5977-45D9-8EE2-AB675A626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Situation</a:t>
            </a:r>
          </a:p>
          <a:p>
            <a:r>
              <a:rPr lang="en-US" dirty="0"/>
              <a:t>A student arrives upset because they cannot register due to an academic or financial hold.</a:t>
            </a:r>
          </a:p>
          <a:p>
            <a:r>
              <a:rPr lang="en-US" b="1" dirty="0"/>
              <a:t>Script</a:t>
            </a:r>
          </a:p>
          <a:p>
            <a:r>
              <a:rPr lang="en-US" b="1" dirty="0"/>
              <a:t>Student:</a:t>
            </a:r>
            <a:r>
              <a:rPr lang="en-US" dirty="0"/>
              <a:t> I’m trying to register and it keeps saying I have a hold — this system never works!</a:t>
            </a:r>
            <a:br>
              <a:rPr lang="en-US" dirty="0"/>
            </a:br>
            <a:r>
              <a:rPr lang="en-US" b="1" dirty="0"/>
              <a:t>Staff:</a:t>
            </a:r>
            <a:r>
              <a:rPr lang="en-US" dirty="0"/>
              <a:t> I hear how frustrating that is. Let’s look together at which hold is stopping the registration and how we can clear it.</a:t>
            </a:r>
          </a:p>
          <a:p>
            <a:r>
              <a:rPr lang="en-US" sz="2000" b="1" dirty="0"/>
              <a:t>YOUR TURN – HOW WOULD YOU RESPOND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4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CB5D-B8E9-4AA6-BE7F-D3DD6897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Scenario: Student Cannot Register Because of a 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84B06-5714-4536-9338-F7722864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595" y="2015733"/>
            <a:ext cx="6959240" cy="381356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Best-Practice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Speak calmly even if the student is angry.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Identify the hold type (advisement, immunization, bursar, judicial, financial aid).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Connect them to the correct office </a:t>
            </a:r>
            <a:r>
              <a:rPr lang="en-US" b="1" dirty="0"/>
              <a:t>with warm transfer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“Let me call the Bursar while you’re here so we can get this moving.”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 printed or emailed instructions for clarity.</a:t>
            </a:r>
          </a:p>
          <a:p>
            <a:r>
              <a:rPr lang="en-US" b="1" dirty="0"/>
              <a:t>Positive Service Outcome</a:t>
            </a:r>
          </a:p>
          <a:p>
            <a:r>
              <a:rPr lang="en-US" dirty="0"/>
              <a:t>Student leaves with a sense of direction rather than confusion.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31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6A0-9BAE-4739-B9C8-6D2A23673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544606"/>
            <a:ext cx="6571343" cy="1309149"/>
          </a:xfrm>
        </p:spPr>
        <p:txBody>
          <a:bodyPr>
            <a:normAutofit fontScale="90000"/>
          </a:bodyPr>
          <a:lstStyle/>
          <a:p>
            <a:r>
              <a:rPr lang="en-US" dirty="0"/>
              <a:t>6. Scenario: Parent Asking About Student’s Records (FERPA Challenge)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1B461-71A9-4EA7-8410-5DB66083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671809" cy="386063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Situation</a:t>
            </a:r>
          </a:p>
          <a:p>
            <a:r>
              <a:rPr lang="en-US" dirty="0"/>
              <a:t>A parent wants grades, schedule, financial status—but there is no FERPA release on file.</a:t>
            </a:r>
          </a:p>
          <a:p>
            <a:r>
              <a:rPr lang="en-US" b="1" dirty="0"/>
              <a:t>Script</a:t>
            </a:r>
          </a:p>
          <a:p>
            <a:r>
              <a:rPr lang="en-US" b="1" dirty="0"/>
              <a:t>Parent:</a:t>
            </a:r>
            <a:r>
              <a:rPr lang="en-US" dirty="0"/>
              <a:t> I’m paying the bill. I need to know my child’s grades and whether he’s attending class.</a:t>
            </a:r>
            <a:br>
              <a:rPr lang="en-US" dirty="0"/>
            </a:br>
            <a:r>
              <a:rPr lang="en-US" b="1" dirty="0"/>
              <a:t>Staff:</a:t>
            </a:r>
            <a:r>
              <a:rPr lang="en-US" dirty="0"/>
              <a:t> I completely understand why this information is important to you. Because of federal privacy laws, I can only discuss those details with the student unless we have their written permission. What I </a:t>
            </a:r>
            <a:r>
              <a:rPr lang="en-US" i="1" dirty="0"/>
              <a:t>can</a:t>
            </a:r>
            <a:r>
              <a:rPr lang="en-US" dirty="0"/>
              <a:t> do is explain the process so your student can set up access for you.</a:t>
            </a:r>
          </a:p>
          <a:p>
            <a:r>
              <a:rPr lang="en-US" sz="2000" b="1" dirty="0"/>
              <a:t>YOUR TURN – HOW WOULD YOU RESPOND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05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4665-A4A7-494C-A52A-43548163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437030"/>
            <a:ext cx="6571343" cy="1416726"/>
          </a:xfrm>
        </p:spPr>
        <p:txBody>
          <a:bodyPr>
            <a:normAutofit/>
          </a:bodyPr>
          <a:lstStyle/>
          <a:p>
            <a:r>
              <a:rPr lang="en-US" dirty="0"/>
              <a:t>6. Scenario: Parent Asking About Student’s Records (FERPA Challenge)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4104-7976-4F0C-8C19-B5C739C9B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571" y="2015733"/>
            <a:ext cx="7200900" cy="377322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Best-Practice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Never reveal protected information.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supportive language: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“We want to help you get the information you need in the correct way.”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 FERPA release instructions.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Offer general guidance about policies without referencing the specific student.</a:t>
            </a:r>
          </a:p>
          <a:p>
            <a:r>
              <a:rPr lang="en-US" b="1" dirty="0"/>
              <a:t>Positive Service Outcome</a:t>
            </a:r>
          </a:p>
          <a:p>
            <a:r>
              <a:rPr lang="en-US" dirty="0"/>
              <a:t>Parent feels respected, not stonewalled, and understands compliance is legally required—not personal.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6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B8DD-281A-442B-8FE3-F42C76ED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972" y="495762"/>
            <a:ext cx="6946055" cy="1049235"/>
          </a:xfrm>
        </p:spPr>
        <p:txBody>
          <a:bodyPr>
            <a:normAutofit fontScale="90000"/>
          </a:bodyPr>
          <a:lstStyle/>
          <a:p>
            <a:r>
              <a:rPr lang="en-US" b="1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Student-Centered Service: Raising the bar in the ADMISSIONS &amp; Registrar's Office</a:t>
            </a:r>
            <a:br>
              <a:rPr lang="en-US" b="1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13AE8-DA16-4BE4-B456-974DD5C36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83" y="2015734"/>
            <a:ext cx="5814554" cy="410834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4800" b="0" i="0" dirty="0">
                <a:solidFill>
                  <a:srgbClr val="212529"/>
                </a:solidFill>
                <a:effectLst/>
                <a:latin typeface="Helvetica Neue"/>
              </a:rPr>
              <a:t>Wednesday, March 25, 2026</a:t>
            </a:r>
          </a:p>
          <a:p>
            <a:pPr algn="l"/>
            <a:r>
              <a:rPr lang="en-US" sz="4800" b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10:00-11:30 A.M</a:t>
            </a:r>
          </a:p>
          <a:p>
            <a:pPr algn="l"/>
            <a:r>
              <a:rPr lang="en-US" sz="4800" b="0" i="0" dirty="0">
                <a:solidFill>
                  <a:srgbClr val="2DACEE"/>
                </a:solidFill>
                <a:effectLst/>
                <a:latin typeface="Helvetica Neue"/>
              </a:rPr>
              <a:t>Description: </a:t>
            </a:r>
            <a:r>
              <a:rPr lang="en-US" sz="4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Providing exceptional transformational service in the Admissions &amp; Registrar's Offices goes beyond answering questions it's about </a:t>
            </a:r>
            <a:r>
              <a:rPr lang="en-US" sz="4800" b="1" i="0" u="sng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creating a welcoming, solution-oriented environment </a:t>
            </a:r>
            <a:r>
              <a:rPr lang="en-US" sz="4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where students feel heard, supported, and respected. This interactive session explores practical strategies for delivering high-impact customer service, especially during high-pressure periods like registration or graduation clearance. Attendees will </a:t>
            </a:r>
            <a:r>
              <a:rPr lang="en-US" sz="4800" dirty="0">
                <a:solidFill>
                  <a:srgbClr val="333333"/>
                </a:solidFill>
                <a:latin typeface="Open Sans" panose="020B0606030504020204" pitchFamily="34" charset="0"/>
              </a:rPr>
              <a:t>be introduced to </a:t>
            </a:r>
            <a:r>
              <a:rPr lang="en-US" sz="4800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a series of scenarios </a:t>
            </a:r>
            <a:r>
              <a:rPr lang="en-US" sz="4800" b="1" i="0" u="none" strike="noStrike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to practice active listening, de-escalation techniques, and handling difficult conversations with empathy. </a:t>
            </a:r>
          </a:p>
          <a:p>
            <a:pPr algn="l"/>
            <a:r>
              <a:rPr lang="en-US" sz="4800" b="0" i="0" dirty="0">
                <a:solidFill>
                  <a:srgbClr val="2DACEE"/>
                </a:solidFill>
                <a:effectLst/>
                <a:latin typeface="Helvetica Neue"/>
              </a:rPr>
              <a:t>Speaker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8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2"/>
              </a:rPr>
              <a:t>Chester Barkan</a:t>
            </a:r>
            <a:r>
              <a:rPr lang="en-US" sz="4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Nassau Community College, Registrar/Director of Special Programs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333333"/>
                </a:solidFill>
                <a:latin typeface="Open Sans" panose="020B0606030504020204" pitchFamily="34" charset="0"/>
              </a:rPr>
              <a:t>Past President, New Jersey, New York, Association of Collegiate Registrars and Admissions Officers</a:t>
            </a:r>
            <a:endParaRPr lang="en-US" sz="4800" b="0" i="0" dirty="0">
              <a:solidFill>
                <a:srgbClr val="212529"/>
              </a:solidFill>
              <a:effectLst/>
              <a:latin typeface="Helvetica Neue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FB465-1DC5-4173-A75D-EA84DCE1C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537" y="2259107"/>
            <a:ext cx="2939480" cy="22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98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0737-A7A2-401C-B2C6-FE54FAA9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Scenario: Student Upset About Course Being Canceled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A71EE-DEAD-46AE-A704-2C7753370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Situation</a:t>
            </a:r>
          </a:p>
          <a:p>
            <a:r>
              <a:rPr lang="en-US" dirty="0"/>
              <a:t>A student arrives angry because their class was canceled and they need it to graduate.</a:t>
            </a:r>
          </a:p>
          <a:p>
            <a:r>
              <a:rPr lang="en-US" b="1" dirty="0"/>
              <a:t>Script</a:t>
            </a:r>
          </a:p>
          <a:p>
            <a:r>
              <a:rPr lang="en-US" b="1" dirty="0"/>
              <a:t>Student:</a:t>
            </a:r>
            <a:r>
              <a:rPr lang="en-US" dirty="0"/>
              <a:t> You canceled my class! I </a:t>
            </a:r>
            <a:r>
              <a:rPr lang="en-US" i="1" dirty="0"/>
              <a:t>need</a:t>
            </a:r>
            <a:r>
              <a:rPr lang="en-US" dirty="0"/>
              <a:t> that class this semester. What am I supposed to do now?</a:t>
            </a:r>
            <a:br>
              <a:rPr lang="en-US" dirty="0"/>
            </a:br>
            <a:r>
              <a:rPr lang="en-US" b="1" dirty="0"/>
              <a:t>Staff:</a:t>
            </a:r>
            <a:r>
              <a:rPr lang="en-US" dirty="0"/>
              <a:t> I’m sorry this happened—cancellations are never ideal. Let’s see what alternatives we can offer so your graduation plan stays on track.</a:t>
            </a:r>
          </a:p>
          <a:p>
            <a:r>
              <a:rPr lang="en-US" sz="2000" b="1"/>
              <a:t>YOUR TURN – HOW WOULD YOU RESPOND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5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AD39B-80C0-4326-BA3D-E9213D58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Scenario: Student Upset About Course Being Canceled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A0AD9-80D7-4B43-9ACD-66DF07DF9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212" y="2015733"/>
            <a:ext cx="7247963" cy="374633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Best-Practice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Stay calm and supportive.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Pull the student’s degree audit or major requirements.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Offer solutions: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Another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late-start alternative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 equivalent course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Advisement appointment for long-term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necessary, request department chair approval for substitutions.</a:t>
            </a:r>
          </a:p>
          <a:p>
            <a:r>
              <a:rPr lang="en-US" b="1" dirty="0"/>
              <a:t>Positive Service Outcome</a:t>
            </a:r>
          </a:p>
          <a:p>
            <a:r>
              <a:rPr lang="en-US" dirty="0"/>
              <a:t>Student sees that staff are advocating for them and helping protect their graduation timeline.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64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156C-C761-48E3-B70D-E7E99C19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TAKEAWAYS FOR effective customer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7A75E-5BC2-45B4-A183-99FB318E4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076" y="2015733"/>
            <a:ext cx="7819465" cy="3988379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dirty="0">
                <a:highlight>
                  <a:srgbClr val="FFFF00"/>
                </a:highlight>
              </a:rPr>
              <a:t>1. Always Acknowledge the Emotion First</a:t>
            </a:r>
          </a:p>
          <a:p>
            <a:r>
              <a:rPr lang="en-US" sz="5600" dirty="0"/>
              <a:t>Before offering any solution, staff should validate the student or parent’s frustration, stress, or confusion.</a:t>
            </a:r>
          </a:p>
          <a:p>
            <a:r>
              <a:rPr lang="en-US" sz="5600" dirty="0"/>
              <a:t>Why it matters:</a:t>
            </a:r>
            <a:br>
              <a:rPr lang="en-US" sz="5600" dirty="0"/>
            </a:br>
            <a:r>
              <a:rPr lang="en-US" sz="5600" dirty="0"/>
              <a:t>People relax and become cooperative once they feel heard and understood.</a:t>
            </a:r>
          </a:p>
          <a:p>
            <a:r>
              <a:rPr lang="en-US" sz="5600" dirty="0"/>
              <a:t>Example language: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600" dirty="0"/>
              <a:t>“I can see why this is stressful—let’s work through it together.”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600" dirty="0"/>
              <a:t>“Thank you for bringing this to us. We’ll get this sorted.”</a:t>
            </a:r>
          </a:p>
          <a:p>
            <a:r>
              <a:rPr lang="en-US" sz="5600" b="1" dirty="0">
                <a:highlight>
                  <a:srgbClr val="FFFF00"/>
                </a:highlight>
              </a:rPr>
              <a:t>2. Investigate the Issue Fully Before Responding</a:t>
            </a:r>
          </a:p>
          <a:p>
            <a:r>
              <a:rPr lang="en-US" sz="5600" dirty="0"/>
              <a:t>Accurate service comes from looking at the student account, reviewing documentation, and confirming facts before giving instructions or explanations.</a:t>
            </a:r>
          </a:p>
          <a:p>
            <a:r>
              <a:rPr lang="en-US" sz="5600" dirty="0"/>
              <a:t>Why it matters:</a:t>
            </a:r>
            <a:br>
              <a:rPr lang="en-US" sz="5600" dirty="0"/>
            </a:br>
            <a:r>
              <a:rPr lang="en-US" sz="5600" dirty="0"/>
              <a:t>It prevents miscommunication, shows professionalism, and ensures the student receives correct guidance.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17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8B8E-9490-4D76-A6A7-34F66B68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FOR effective customer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A8F6F-11A8-467B-866B-1CCD5F76E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3. </a:t>
            </a:r>
            <a:r>
              <a:rPr lang="en-US" b="1" dirty="0">
                <a:highlight>
                  <a:srgbClr val="FFFF00"/>
                </a:highlight>
              </a:rPr>
              <a:t>Focus on Solutions, Not Blame</a:t>
            </a:r>
          </a:p>
          <a:p>
            <a:r>
              <a:rPr lang="en-US" dirty="0"/>
              <a:t>Students and parents appreciate when staff emphasize </a:t>
            </a:r>
            <a:r>
              <a:rPr lang="en-US" b="1" dirty="0"/>
              <a:t>what can be done next</a:t>
            </a:r>
            <a:r>
              <a:rPr lang="en-US" dirty="0"/>
              <a:t>, rather than dwelling on mistakes, missed deadlines, or system errors.</a:t>
            </a:r>
          </a:p>
          <a:p>
            <a:r>
              <a:rPr lang="en-US" b="1" dirty="0"/>
              <a:t>Best practice language: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“Here’s how we can fix this today.”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“Let’s look at your options now.”</a:t>
            </a:r>
          </a:p>
          <a:p>
            <a:r>
              <a:rPr lang="en-US" b="1" dirty="0">
                <a:highlight>
                  <a:srgbClr val="FFFF00"/>
                </a:highlight>
              </a:rPr>
              <a:t>4. Explain Policies Clearly and Without Jargon</a:t>
            </a:r>
          </a:p>
          <a:p>
            <a:r>
              <a:rPr lang="en-US" dirty="0"/>
              <a:t>Complicated requirements (FERPA, residency, financial holds, billing deadlines) should be explained in </a:t>
            </a:r>
            <a:r>
              <a:rPr lang="en-US" b="1" dirty="0"/>
              <a:t>simple, friendly terms</a:t>
            </a:r>
            <a:r>
              <a:rPr lang="en-US" dirty="0"/>
              <a:t>.</a:t>
            </a:r>
          </a:p>
          <a:p>
            <a:r>
              <a:rPr lang="en-US" b="1" dirty="0"/>
              <a:t>Why it matters:</a:t>
            </a:r>
            <a:br>
              <a:rPr lang="en-US" dirty="0"/>
            </a:br>
            <a:r>
              <a:rPr lang="en-US" dirty="0"/>
              <a:t>Clarity reduces repeat visits and builds trust with the institution.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85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B319-8DD7-474A-8273-BE1464C5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FOR effective customer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58CD5-4E8E-4692-92D4-6BDC69319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76" y="2015732"/>
            <a:ext cx="8276665" cy="403774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5. Provide Step-By-Step Guidance and Next Steps</a:t>
            </a:r>
          </a:p>
          <a:p>
            <a:r>
              <a:rPr lang="en-US" dirty="0"/>
              <a:t>Every customer interaction should end with:</a:t>
            </a:r>
          </a:p>
          <a:p>
            <a:pPr lvl="1"/>
            <a:r>
              <a:rPr lang="en-US" dirty="0"/>
              <a:t>exactly what to do next</a:t>
            </a:r>
          </a:p>
          <a:p>
            <a:pPr lvl="1"/>
            <a:r>
              <a:rPr lang="en-US" dirty="0"/>
              <a:t>where to go</a:t>
            </a:r>
          </a:p>
          <a:p>
            <a:pPr lvl="1"/>
            <a:r>
              <a:rPr lang="en-US" dirty="0"/>
              <a:t>what documents are needed</a:t>
            </a:r>
          </a:p>
          <a:p>
            <a:pPr lvl="1"/>
            <a:r>
              <a:rPr lang="en-US" dirty="0"/>
              <a:t>when things must be completed</a:t>
            </a:r>
          </a:p>
          <a:p>
            <a:pPr lvl="1"/>
            <a:r>
              <a:rPr lang="en-US" dirty="0"/>
              <a:t>who to contact for follow-up</a:t>
            </a:r>
          </a:p>
          <a:p>
            <a:r>
              <a:rPr lang="en-US" b="1" dirty="0"/>
              <a:t>This prevents confusion and empowers the student.</a:t>
            </a:r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6. Make Warm Referrals (Not Cold Transfers)</a:t>
            </a:r>
          </a:p>
          <a:p>
            <a:pPr lvl="1"/>
            <a:r>
              <a:rPr lang="en-US" dirty="0"/>
              <a:t>When referring a student to another office (Financial Aid, Bursar, Advisement), staff should:</a:t>
            </a:r>
          </a:p>
          <a:p>
            <a:pPr lvl="1"/>
            <a:r>
              <a:rPr lang="en-US" dirty="0"/>
              <a:t>call ahead</a:t>
            </a:r>
          </a:p>
          <a:p>
            <a:pPr lvl="1"/>
            <a:r>
              <a:rPr lang="en-US" dirty="0"/>
              <a:t>walk them over if possible</a:t>
            </a:r>
          </a:p>
          <a:p>
            <a:pPr lvl="1"/>
            <a:r>
              <a:rPr lang="en-US" dirty="0"/>
              <a:t>email the other office with the student cc’d</a:t>
            </a:r>
          </a:p>
          <a:p>
            <a:r>
              <a:rPr lang="en-US" b="1" dirty="0"/>
              <a:t>Why it matters:</a:t>
            </a:r>
            <a:br>
              <a:rPr lang="en-US" dirty="0"/>
            </a:br>
            <a:r>
              <a:rPr lang="en-US" dirty="0"/>
              <a:t>Students feel supported, not bounced around.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01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FAE2F-6ADF-46FF-9E1E-1B7F0503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FOR effective customer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AE2B6-6A52-48EE-8964-F1844C1F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741" y="2015733"/>
            <a:ext cx="7060093" cy="403774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7</a:t>
            </a:r>
            <a:r>
              <a:rPr lang="en-US" b="1" dirty="0">
                <a:highlight>
                  <a:srgbClr val="FFFF00"/>
                </a:highlight>
              </a:rPr>
              <a:t>. Protect Student Privacy While Remaining Helpful</a:t>
            </a:r>
          </a:p>
          <a:p>
            <a:r>
              <a:rPr lang="en-US" dirty="0"/>
              <a:t>FERPA situations require </a:t>
            </a:r>
            <a:r>
              <a:rPr lang="en-US" b="1" dirty="0"/>
              <a:t>firm boundaries</a:t>
            </a:r>
            <a:r>
              <a:rPr lang="en-US" dirty="0"/>
              <a:t> but also </a:t>
            </a:r>
            <a:r>
              <a:rPr lang="en-US" b="1" dirty="0"/>
              <a:t>friendly explanations</a:t>
            </a:r>
            <a:r>
              <a:rPr lang="en-US" dirty="0"/>
              <a:t>.</a:t>
            </a:r>
          </a:p>
          <a:p>
            <a:r>
              <a:rPr lang="en-US" b="1" dirty="0"/>
              <a:t>Best practice: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“I can help explain the policy and the steps your student can take to grant permission.”</a:t>
            </a:r>
          </a:p>
          <a:p>
            <a:r>
              <a:rPr lang="en-US" dirty="0"/>
              <a:t>This leaves parents feeling respected and not dismissed.</a:t>
            </a:r>
          </a:p>
          <a:p>
            <a:r>
              <a:rPr lang="en-US" b="1" dirty="0">
                <a:highlight>
                  <a:srgbClr val="FFFF00"/>
                </a:highlight>
              </a:rPr>
              <a:t>8. Maintain a Calm, Positive Tone—Even When Students Are Upset</a:t>
            </a:r>
          </a:p>
          <a:p>
            <a:r>
              <a:rPr lang="en-US" dirty="0"/>
              <a:t>The staff member should always be the </a:t>
            </a:r>
            <a:r>
              <a:rPr lang="en-US" b="1" dirty="0"/>
              <a:t>calming force</a:t>
            </a:r>
            <a:r>
              <a:rPr lang="en-US" dirty="0"/>
              <a:t> in the interaction.</a:t>
            </a:r>
          </a:p>
          <a:p>
            <a:r>
              <a:rPr lang="en-US" b="1" dirty="0"/>
              <a:t>Staff mindset: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not take frustration personally.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Speak slowly and reassure the customer.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Keep your voice welcoming and patient.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57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CF233-05A3-4D1E-9E9C-37FDBDB6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FOR effective customer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CF5E8-6583-46DD-9061-DC61FA58A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53" y="2015733"/>
            <a:ext cx="6833347" cy="392786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9. Turn Every Problem Into an Opportunity to Educate</a:t>
            </a:r>
          </a:p>
          <a:p>
            <a:r>
              <a:rPr lang="en-US" dirty="0"/>
              <a:t>Whether it's billing, registration holds, or transcripts, each interaction is a chance to help a student understand how processes work.</a:t>
            </a:r>
          </a:p>
          <a:p>
            <a:r>
              <a:rPr lang="en-US" b="1" dirty="0"/>
              <a:t>Outcome:</a:t>
            </a:r>
            <a:br>
              <a:rPr lang="en-US" dirty="0"/>
            </a:br>
            <a:r>
              <a:rPr lang="en-US" dirty="0"/>
              <a:t>Students become more self-sufficient and confident navigating the college.</a:t>
            </a:r>
          </a:p>
          <a:p>
            <a:r>
              <a:rPr lang="en-US" b="1" dirty="0">
                <a:highlight>
                  <a:srgbClr val="FFFF00"/>
                </a:highlight>
              </a:rPr>
              <a:t>10. End Every Interaction With Confirmation of Understanding</a:t>
            </a:r>
          </a:p>
          <a:p>
            <a:r>
              <a:rPr lang="en-US" dirty="0"/>
              <a:t>Before the student leaves the counter or hangs up the phone, ask: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“Does everything make sense?”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“Is there anything else I can check for you?”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“Would you like this written down or emailed to you?”</a:t>
            </a:r>
          </a:p>
          <a:p>
            <a:r>
              <a:rPr lang="en-US" dirty="0"/>
              <a:t>This reduces confusion and increases satisfaction.</a:t>
            </a:r>
          </a:p>
          <a:p>
            <a:r>
              <a:rPr lang="en-US" b="1" dirty="0">
                <a:highlight>
                  <a:srgbClr val="FFFF00"/>
                </a:highlight>
              </a:rPr>
              <a:t>11. It is also nice to have a piece of Candy available……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02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F595-C70C-4FBF-9CDC-B1196A9E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0E89C-7BD0-4C6A-AA77-A63C73BA9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"Every interaction is an opportunity to build trust and create a positive impact."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257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814" y="2103139"/>
            <a:ext cx="5696897" cy="3813567"/>
          </a:xfrm>
        </p:spPr>
        <p:txBody>
          <a:bodyPr>
            <a:normAutofit fontScale="62500" lnSpcReduction="20000"/>
          </a:bodyPr>
          <a:lstStyle/>
          <a:p>
            <a:pPr>
              <a:defRPr sz="1800"/>
            </a:pPr>
            <a:r>
              <a:rPr lang="en-US" sz="1800" dirty="0"/>
              <a:t>In this session, participants will explore what it means to serve students with empathy and effectiveness. They will practice real-world strategies for managing difficult interactions and learn how to become better listeners.</a:t>
            </a:r>
          </a:p>
          <a:p>
            <a:pPr>
              <a:defRPr sz="1800"/>
            </a:pPr>
            <a:r>
              <a:rPr lang="en-US" sz="2800" dirty="0"/>
              <a:t>U</a:t>
            </a:r>
            <a:r>
              <a:rPr sz="2800" dirty="0"/>
              <a:t>nderstand key elements of </a:t>
            </a:r>
            <a:r>
              <a:rPr sz="2800" u="sng" dirty="0">
                <a:highlight>
                  <a:srgbClr val="FFFF00"/>
                </a:highlight>
              </a:rPr>
              <a:t>student-centered service</a:t>
            </a:r>
          </a:p>
          <a:p>
            <a:pPr>
              <a:defRPr sz="1800"/>
            </a:pPr>
            <a:r>
              <a:rPr sz="2800" dirty="0"/>
              <a:t>Practice </a:t>
            </a:r>
            <a:r>
              <a:rPr sz="2800" u="sng" dirty="0"/>
              <a:t>active listening </a:t>
            </a:r>
            <a:r>
              <a:rPr sz="2800" dirty="0"/>
              <a:t>and de-escalation techniques</a:t>
            </a:r>
          </a:p>
          <a:p>
            <a:pPr>
              <a:defRPr sz="1800"/>
            </a:pPr>
            <a:r>
              <a:rPr sz="2800" dirty="0"/>
              <a:t>Develop </a:t>
            </a:r>
            <a:r>
              <a:rPr sz="2800" u="sng" dirty="0"/>
              <a:t>confidence</a:t>
            </a:r>
            <a:r>
              <a:rPr sz="2800" dirty="0"/>
              <a:t> in handling difficult student interactions</a:t>
            </a:r>
          </a:p>
          <a:p>
            <a:r>
              <a:rPr sz="2800" dirty="0"/>
              <a:t>Recognize that students may be navigating complex personal and academic challenges.</a:t>
            </a:r>
          </a:p>
          <a:p>
            <a:r>
              <a:rPr sz="2800" dirty="0"/>
              <a:t>Communicate policies clearly, without jargon, and offer context when necessary.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BB72B-BC6A-4F77-9326-5674A5EA9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883" y="2837889"/>
            <a:ext cx="2319302" cy="18276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What is Student-Centered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515" y="2089692"/>
            <a:ext cx="5246419" cy="4037747"/>
          </a:xfrm>
        </p:spPr>
        <p:txBody>
          <a:bodyPr>
            <a:normAutofit fontScale="77500" lnSpcReduction="20000"/>
          </a:bodyPr>
          <a:lstStyle/>
          <a:p>
            <a:pPr>
              <a:defRPr sz="1800"/>
            </a:pPr>
            <a:r>
              <a:rPr dirty="0"/>
              <a:t>Empathy, respect, and clarity at the core</a:t>
            </a:r>
          </a:p>
          <a:p>
            <a:pPr>
              <a:defRPr sz="1800"/>
            </a:pPr>
            <a:r>
              <a:rPr dirty="0"/>
              <a:t>Viewing each interaction as an </a:t>
            </a:r>
            <a:r>
              <a:rPr dirty="0">
                <a:highlight>
                  <a:srgbClr val="FFFF00"/>
                </a:highlight>
              </a:rPr>
              <a:t>opportunity to support student success</a:t>
            </a:r>
          </a:p>
          <a:p>
            <a:pPr>
              <a:defRPr sz="1800"/>
            </a:pPr>
            <a:r>
              <a:rPr dirty="0"/>
              <a:t>Adapting responses to meet individual needs</a:t>
            </a:r>
            <a:r>
              <a:rPr lang="en-US" dirty="0"/>
              <a:t>. Each student is an individual and for them the encounter with the Registrar or Admissions may be the first time. </a:t>
            </a:r>
            <a:endParaRPr dirty="0"/>
          </a:p>
          <a:p>
            <a:r>
              <a:rPr dirty="0"/>
              <a:t>Reflect </a:t>
            </a:r>
            <a:r>
              <a:rPr lang="en-US" dirty="0"/>
              <a:t>on </a:t>
            </a:r>
            <a:r>
              <a:rPr dirty="0"/>
              <a:t>what the student says to validate their concerns.</a:t>
            </a:r>
          </a:p>
          <a:p>
            <a:r>
              <a:rPr dirty="0"/>
              <a:t>Avoid assumptions — gather the full story before responding.</a:t>
            </a:r>
            <a:endParaRPr lang="en-US" dirty="0"/>
          </a:p>
          <a:p>
            <a:r>
              <a:rPr lang="en-US" u="sng" dirty="0"/>
              <a:t>Student-centered service </a:t>
            </a:r>
            <a:r>
              <a:rPr lang="en-US" dirty="0"/>
              <a:t>means placing the student's needs and experience at the forefront of every interaction. This involves more than policy—it’s </a:t>
            </a:r>
            <a:r>
              <a:rPr lang="en-US" dirty="0">
                <a:highlight>
                  <a:srgbClr val="FFFF00"/>
                </a:highlight>
              </a:rPr>
              <a:t>about kindness, flexibility, and building trust.</a:t>
            </a:r>
          </a:p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48CBD-EDBC-44B5-92C0-4E16C8A56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671" y="2365490"/>
            <a:ext cx="2988832" cy="28049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Student-Centered Service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585" y="2015733"/>
            <a:ext cx="4123591" cy="3672373"/>
          </a:xfrm>
        </p:spPr>
        <p:txBody>
          <a:bodyPr>
            <a:normAutofit fontScale="77500" lnSpcReduction="20000"/>
          </a:bodyPr>
          <a:lstStyle/>
          <a:p>
            <a:endParaRPr dirty="0"/>
          </a:p>
          <a:p>
            <a:pPr>
              <a:spcAft>
                <a:spcPts val="800"/>
              </a:spcAft>
            </a:pPr>
            <a:r>
              <a:rPr dirty="0"/>
              <a:t>Student-centered service means seeing each student as an </a:t>
            </a:r>
            <a:r>
              <a:rPr dirty="0">
                <a:highlight>
                  <a:srgbClr val="FFFF00"/>
                </a:highlight>
              </a:rPr>
              <a:t>individual</a:t>
            </a:r>
            <a:r>
              <a:rPr dirty="0"/>
              <a:t>, not a transaction.</a:t>
            </a:r>
          </a:p>
          <a:p>
            <a:pPr>
              <a:spcAft>
                <a:spcPts val="800"/>
              </a:spcAft>
            </a:pPr>
            <a:r>
              <a:rPr dirty="0"/>
              <a:t>Focuses on empathy, respect, clarity, and support.</a:t>
            </a:r>
          </a:p>
          <a:p>
            <a:pPr>
              <a:spcAft>
                <a:spcPts val="800"/>
              </a:spcAft>
            </a:pPr>
            <a:r>
              <a:rPr dirty="0"/>
              <a:t>Adapt communication to meet students’ emotional and informational needs.</a:t>
            </a:r>
          </a:p>
          <a:p>
            <a:pPr>
              <a:spcAft>
                <a:spcPts val="800"/>
              </a:spcAft>
            </a:pPr>
            <a:r>
              <a:rPr dirty="0"/>
              <a:t>Feedback Example: 'You validated the student’s concern before explaining the next step—excellent emotional awareness.'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20CBF-0712-4587-9534-890E5F871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587" y="2259946"/>
            <a:ext cx="3649428" cy="2009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Active Listening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41" y="2007684"/>
            <a:ext cx="4446321" cy="3880802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dirty="0"/>
              <a:t>Maintain eye contact and stay present throughout the interaction.</a:t>
            </a:r>
          </a:p>
          <a:p>
            <a:pPr>
              <a:spcAft>
                <a:spcPts val="800"/>
              </a:spcAft>
            </a:pPr>
            <a:r>
              <a:rPr dirty="0"/>
              <a:t>Paraphrase to confirm understanding: 'So what I’m hearing is…'</a:t>
            </a:r>
          </a:p>
          <a:p>
            <a:pPr>
              <a:spcAft>
                <a:spcPts val="800"/>
              </a:spcAft>
            </a:pPr>
            <a:r>
              <a:rPr dirty="0"/>
              <a:t>Ask open-ended questions to uncover the full issue.</a:t>
            </a:r>
          </a:p>
          <a:p>
            <a:pPr>
              <a:spcAft>
                <a:spcPts val="800"/>
              </a:spcAft>
            </a:pPr>
            <a:r>
              <a:rPr dirty="0"/>
              <a:t>Feedback Example: 'Your </a:t>
            </a:r>
            <a:r>
              <a:rPr dirty="0">
                <a:highlight>
                  <a:srgbClr val="FFFF00"/>
                </a:highlight>
              </a:rPr>
              <a:t>active listening</a:t>
            </a:r>
            <a:r>
              <a:rPr dirty="0"/>
              <a:t> defused tension and built trust with the student.'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28D91-0E41-43B1-B42C-25242C2DE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64" y="2613190"/>
            <a:ext cx="3593117" cy="2391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Feedback and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9" y="2150204"/>
            <a:ext cx="5202302" cy="3558073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sz="1400" dirty="0"/>
              <a:t>Encourage peer-to-peer feedback to promote service growth.</a:t>
            </a:r>
          </a:p>
          <a:p>
            <a:pPr>
              <a:spcAft>
                <a:spcPts val="800"/>
              </a:spcAft>
            </a:pPr>
            <a:r>
              <a:rPr sz="1400" dirty="0"/>
              <a:t>Recognize moments of empathy and patience in team debriefs.</a:t>
            </a:r>
          </a:p>
          <a:p>
            <a:pPr>
              <a:spcAft>
                <a:spcPts val="800"/>
              </a:spcAft>
            </a:pPr>
            <a:r>
              <a:rPr sz="1400" dirty="0"/>
              <a:t>Example: 'You kept the student calm while resolving the issue—your tone made all the difference.'</a:t>
            </a:r>
          </a:p>
          <a:p>
            <a:pPr>
              <a:spcAft>
                <a:spcPts val="800"/>
              </a:spcAft>
            </a:pPr>
            <a:r>
              <a:rPr sz="1400" dirty="0"/>
              <a:t>Collect and share positive student comments to motivate the team.</a:t>
            </a:r>
            <a:endParaRPr lang="en-US" sz="1400" dirty="0"/>
          </a:p>
          <a:p>
            <a:pPr>
              <a:spcAft>
                <a:spcPts val="800"/>
              </a:spcAft>
            </a:pPr>
            <a:r>
              <a:rPr lang="en-US" sz="1400" b="1" dirty="0"/>
              <a:t>Now It Is Time for some real-world cases – I will set up the situation, and then we will open it up for discussion. Based on each situation, share how you would respond with the best possible responses and suggestions</a:t>
            </a:r>
            <a:r>
              <a:rPr lang="en-US" sz="1400" dirty="0"/>
              <a:t>.</a:t>
            </a:r>
            <a:endParaRPr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8647E-043B-4167-9B3E-0DEFA1A5E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681" y="2547554"/>
            <a:ext cx="3405114" cy="25538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FD76A-8F3F-45BC-9295-8289FD09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Scenario: Missing Transcript for Admissions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40C46-3BFB-42CF-87B0-FF475574A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82" y="2015733"/>
            <a:ext cx="8525436" cy="3934591"/>
          </a:xfrm>
        </p:spPr>
        <p:txBody>
          <a:bodyPr>
            <a:normAutofit fontScale="32500" lnSpcReduction="20000"/>
          </a:bodyPr>
          <a:lstStyle/>
          <a:p>
            <a:r>
              <a:rPr lang="en-US" sz="4500" b="1" dirty="0"/>
              <a:t>Situation</a:t>
            </a:r>
          </a:p>
          <a:p>
            <a:r>
              <a:rPr lang="en-US" sz="4500" dirty="0"/>
              <a:t>A student believes they sent their official high school transcript weeks ago, but Admissions has not received it. The student is anxious as the application deadline approaches.</a:t>
            </a:r>
          </a:p>
          <a:p>
            <a:r>
              <a:rPr lang="en-US" sz="4500" b="1" dirty="0"/>
              <a:t>Script</a:t>
            </a:r>
          </a:p>
          <a:p>
            <a:r>
              <a:rPr lang="en-US" sz="4500" b="1" dirty="0"/>
              <a:t>Student:</a:t>
            </a:r>
            <a:r>
              <a:rPr lang="en-US" sz="4500" dirty="0"/>
              <a:t> I mailed my transcript almost a month ago, and your office keeps emailing me that it's missing. What’s going on? I don’t want to lose my spot!</a:t>
            </a:r>
            <a:br>
              <a:rPr lang="en-US" sz="4500" dirty="0"/>
            </a:br>
            <a:r>
              <a:rPr lang="en-US" sz="4500" b="1" dirty="0"/>
              <a:t>Staff:</a:t>
            </a:r>
            <a:r>
              <a:rPr lang="en-US" sz="4500" dirty="0"/>
              <a:t> Thank you for letting me know—let’s check your file together and get this resolved. Can I have your name and student ID?</a:t>
            </a:r>
          </a:p>
          <a:p>
            <a:r>
              <a:rPr lang="en-US" sz="4500" i="1" dirty="0"/>
              <a:t>(Staff checks the student record.)</a:t>
            </a:r>
            <a:br>
              <a:rPr lang="en-US" sz="4500" dirty="0"/>
            </a:br>
            <a:r>
              <a:rPr lang="en-US" sz="4500" b="1" dirty="0"/>
              <a:t>Staff:</a:t>
            </a:r>
            <a:r>
              <a:rPr lang="en-US" sz="4500" dirty="0"/>
              <a:t> I see the transcript hasn’t arrived yet. Don’t worry—here are a few steps we can take right away.</a:t>
            </a:r>
          </a:p>
          <a:p>
            <a:r>
              <a:rPr lang="en-US" sz="4500" b="1" dirty="0"/>
              <a:t>YOUR TURN – HOW WOULD YOU RESPOND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9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EB42-7D0D-4CCD-B168-4CF93F84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Scenario: Missing Transcript for Admissions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B3681-8E10-4640-84AF-E19523632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5" y="2015733"/>
            <a:ext cx="7274859" cy="3719438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dirty="0"/>
              <a:t>Best-Practice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600" dirty="0"/>
              <a:t>Acknowledge the stress: </a:t>
            </a:r>
            <a:r>
              <a:rPr lang="en-US" sz="5600" i="1" dirty="0"/>
              <a:t>“I understand this can be frustrating, especially with deadlines coming up.”</a:t>
            </a:r>
            <a:endParaRPr lang="en-US" sz="5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5600" dirty="0"/>
              <a:t>Investigate the account before offering solutions.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600" dirty="0"/>
              <a:t>Offer immediate options: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600" b="1" dirty="0"/>
              <a:t>Email from school</a:t>
            </a:r>
            <a:r>
              <a:rPr lang="en-US" sz="5600" dirty="0"/>
              <a:t>: “If your high school can send it electronically, that usually arrives fastest.”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600" b="1" dirty="0"/>
              <a:t>Temporary extension</a:t>
            </a:r>
            <a:r>
              <a:rPr lang="en-US" sz="5600" dirty="0"/>
              <a:t>: “I can note your file so admissions knows you’re actively resolving this.”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600" b="1" dirty="0"/>
              <a:t>Document upload</a:t>
            </a:r>
            <a:r>
              <a:rPr lang="en-US" sz="5600" dirty="0"/>
              <a:t> (if allowed): “If you have an unofficial copy, you can upload it to help us start the review.”</a:t>
            </a:r>
          </a:p>
          <a:p>
            <a:r>
              <a:rPr lang="en-US" sz="5600" b="1" dirty="0"/>
              <a:t>Positive Service Outcome</a:t>
            </a:r>
          </a:p>
          <a:p>
            <a:r>
              <a:rPr lang="en-US" sz="5600" dirty="0"/>
              <a:t>Student leaves feeling supported, knows their next steps, and trusts the office is working with—not against—them.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5255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182</TotalTime>
  <Words>2495</Words>
  <Application>Microsoft Office PowerPoint</Application>
  <PresentationFormat>On-screen Show (4:3)</PresentationFormat>
  <Paragraphs>219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Gill Sans MT</vt:lpstr>
      <vt:lpstr>Helvetica Neue</vt:lpstr>
      <vt:lpstr>Open Sans</vt:lpstr>
      <vt:lpstr>Times New Roman</vt:lpstr>
      <vt:lpstr>Gallery</vt:lpstr>
      <vt:lpstr> Student-Centered Service</vt:lpstr>
      <vt:lpstr>Student-Centered Service: Raising the bar in the ADMISSIONS &amp; Registrar's Office </vt:lpstr>
      <vt:lpstr>Session Objectives</vt:lpstr>
      <vt:lpstr>What is Student-Centered Service?</vt:lpstr>
      <vt:lpstr>Student-Centered Service Overview</vt:lpstr>
      <vt:lpstr>Active Listening in Action</vt:lpstr>
      <vt:lpstr>Feedback and Reflection</vt:lpstr>
      <vt:lpstr>1. Scenario: Missing Transcript for Admissions Application</vt:lpstr>
      <vt:lpstr>1. Scenario: Missing Transcript for Admissions Application</vt:lpstr>
      <vt:lpstr>2. Scenario: Student Is Dropped from Classes for Non-Payment</vt:lpstr>
      <vt:lpstr>2. Scenario: Student Is Dropped from Classes for Non-Payment</vt:lpstr>
      <vt:lpstr>3. Scenario: Residency &amp; Tuition Classification Problem</vt:lpstr>
      <vt:lpstr>3. Scenario: Residency &amp; Tuition Classification Problem</vt:lpstr>
      <vt:lpstr>4. Scenario: Student Needs Verification for Insurance or Employment</vt:lpstr>
      <vt:lpstr>4. Scenario: Student Needs Verification for Insurance or Employment</vt:lpstr>
      <vt:lpstr>5. Scenario: Student Cannot Register Because of a Hold</vt:lpstr>
      <vt:lpstr>5. Scenario: Student Cannot Register Because of a Hold</vt:lpstr>
      <vt:lpstr>6. Scenario: Parent Asking About Student’s Records (FERPA Challenge)</vt:lpstr>
      <vt:lpstr>6. Scenario: Parent Asking About Student’s Records (FERPA Challenge)</vt:lpstr>
      <vt:lpstr>7. Scenario: Student Upset About Course Being Canceled</vt:lpstr>
      <vt:lpstr>7. Scenario: Student Upset About Course Being Canceled</vt:lpstr>
      <vt:lpstr>TAKEAWAYS FOR effective customer service</vt:lpstr>
      <vt:lpstr>TAKEAWAYS FOR effective customer service</vt:lpstr>
      <vt:lpstr>TAKEAWAYS FOR effective customer service</vt:lpstr>
      <vt:lpstr>TAKEAWAYS FOR effective customer service</vt:lpstr>
      <vt:lpstr>TAKEAWAYS FOR effective customer service</vt:lpstr>
      <vt:lpstr>CONCLUDING THOUGHT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Student-Centered Service</dc:title>
  <dc:subject/>
  <dc:creator>Barkan, Chester N.</dc:creator>
  <cp:keywords/>
  <dc:description>generated using python-pptx</dc:description>
  <cp:lastModifiedBy>Chester Barkan</cp:lastModifiedBy>
  <cp:revision>9</cp:revision>
  <dcterms:created xsi:type="dcterms:W3CDTF">2013-01-27T09:14:16Z</dcterms:created>
  <dcterms:modified xsi:type="dcterms:W3CDTF">2026-03-25T13:14:03Z</dcterms:modified>
  <cp:category/>
</cp:coreProperties>
</file>